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1" r:id="rId3"/>
    <p:sldId id="260" r:id="rId4"/>
    <p:sldId id="262" r:id="rId5"/>
    <p:sldId id="264" r:id="rId6"/>
    <p:sldId id="266" r:id="rId7"/>
    <p:sldId id="265" r:id="rId8"/>
    <p:sldId id="263" r:id="rId9"/>
    <p:sldId id="268" r:id="rId10"/>
    <p:sldId id="267" r:id="rId11"/>
    <p:sldId id="269" r:id="rId12"/>
    <p:sldId id="272" r:id="rId13"/>
    <p:sldId id="275" r:id="rId14"/>
    <p:sldId id="276" r:id="rId15"/>
    <p:sldId id="277" r:id="rId16"/>
    <p:sldId id="274" r:id="rId17"/>
    <p:sldId id="279" r:id="rId18"/>
    <p:sldId id="278" r:id="rId19"/>
    <p:sldId id="280" r:id="rId20"/>
    <p:sldId id="281" r:id="rId21"/>
    <p:sldId id="282" r:id="rId22"/>
    <p:sldId id="259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303"/>
    <a:srgbClr val="61A1C4"/>
    <a:srgbClr val="FA6D11"/>
    <a:srgbClr val="ADB06D"/>
    <a:srgbClr val="C83D86"/>
    <a:srgbClr val="99938F"/>
    <a:srgbClr val="959C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75859" autoAdjust="0"/>
  </p:normalViewPr>
  <p:slideViewPr>
    <p:cSldViewPr snapToGrid="0">
      <p:cViewPr varScale="1">
        <p:scale>
          <a:sx n="154" d="100"/>
          <a:sy n="154" d="100"/>
        </p:scale>
        <p:origin x="802" y="1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39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D49CE-56C6-473F-AEB6-3B1CD6FF188E}" type="datetimeFigureOut">
              <a:rPr lang="de-DE" smtClean="0"/>
              <a:t>21.06.2023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EFD1B-B059-4150-9A26-5E6D41CB0F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955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4EAEA-4D06-45A4-B667-A9B5E400DFF9}" type="datetimeFigureOut">
              <a:rPr lang="de-DE" smtClean="0"/>
              <a:t>21.06.2023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BA1D9-C17E-4A2B-A283-E57FF367F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241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738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Near</a:t>
            </a:r>
            <a:r>
              <a:rPr lang="de-DE" dirty="0"/>
              <a:t> </a:t>
            </a:r>
            <a:r>
              <a:rPr lang="de-DE" dirty="0" err="1"/>
              <a:t>realtime</a:t>
            </a:r>
            <a:r>
              <a:rPr lang="de-DE" dirty="0"/>
              <a:t> </a:t>
            </a:r>
            <a:r>
              <a:rPr lang="de-DE" dirty="0" err="1"/>
              <a:t>searching</a:t>
            </a:r>
            <a:r>
              <a:rPr lang="de-DE" dirty="0"/>
              <a:t> </a:t>
            </a:r>
            <a:r>
              <a:rPr lang="de-DE" dirty="0" err="1"/>
              <a:t>capabilities</a:t>
            </a:r>
            <a:endParaRPr lang="de-DE" dirty="0"/>
          </a:p>
          <a:p>
            <a:r>
              <a:rPr lang="de-DE" dirty="0"/>
              <a:t>Search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fields</a:t>
            </a:r>
            <a:r>
              <a:rPr lang="de-DE" dirty="0"/>
              <a:t>, different </a:t>
            </a:r>
            <a:r>
              <a:rPr lang="de-DE" dirty="0" err="1"/>
              <a:t>types</a:t>
            </a:r>
            <a:endParaRPr lang="de-DE" dirty="0"/>
          </a:p>
          <a:p>
            <a:r>
              <a:rPr lang="de-DE" dirty="0"/>
              <a:t>Boolean </a:t>
            </a:r>
            <a:r>
              <a:rPr lang="de-DE" dirty="0" err="1"/>
              <a:t>queries</a:t>
            </a:r>
            <a:r>
              <a:rPr lang="de-DE" dirty="0"/>
              <a:t> </a:t>
            </a:r>
          </a:p>
          <a:p>
            <a:r>
              <a:rPr lang="de-DE" dirty="0" err="1"/>
              <a:t>Fuzzy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</a:t>
            </a:r>
          </a:p>
          <a:p>
            <a:r>
              <a:rPr lang="de-DE" dirty="0"/>
              <a:t>Phrase </a:t>
            </a:r>
            <a:r>
              <a:rPr lang="de-DE" dirty="0" err="1"/>
              <a:t>queries</a:t>
            </a:r>
            <a:r>
              <a:rPr lang="de-DE" dirty="0"/>
              <a:t> </a:t>
            </a:r>
          </a:p>
          <a:p>
            <a:r>
              <a:rPr lang="de-DE" dirty="0" err="1"/>
              <a:t>Spell</a:t>
            </a:r>
            <a:r>
              <a:rPr lang="de-DE" dirty="0"/>
              <a:t> check</a:t>
            </a:r>
          </a:p>
          <a:p>
            <a:r>
              <a:rPr lang="de-DE" dirty="0"/>
              <a:t>Wildcards </a:t>
            </a:r>
          </a:p>
          <a:p>
            <a:r>
              <a:rPr lang="de-DE" dirty="0"/>
              <a:t>Auto-</a:t>
            </a:r>
            <a:r>
              <a:rPr lang="de-DE" dirty="0" err="1"/>
              <a:t>complete</a:t>
            </a:r>
            <a:r>
              <a:rPr lang="de-DE" dirty="0"/>
              <a:t> etc. </a:t>
            </a:r>
          </a:p>
          <a:p>
            <a:endParaRPr lang="de-DE" dirty="0"/>
          </a:p>
          <a:p>
            <a:r>
              <a:rPr lang="de-DE" dirty="0"/>
              <a:t>Plug-in </a:t>
            </a:r>
            <a:r>
              <a:rPr lang="de-DE" dirty="0" err="1"/>
              <a:t>architecture</a:t>
            </a:r>
            <a:r>
              <a:rPr lang="de-DE" dirty="0"/>
              <a:t>, e.g. </a:t>
            </a:r>
            <a:r>
              <a:rPr lang="de-DE" dirty="0" err="1"/>
              <a:t>newspaper</a:t>
            </a:r>
            <a:r>
              <a:rPr lang="de-DE" dirty="0"/>
              <a:t> date </a:t>
            </a:r>
            <a:r>
              <a:rPr lang="de-DE" dirty="0" err="1"/>
              <a:t>search</a:t>
            </a:r>
            <a:endParaRPr lang="de-DE" dirty="0"/>
          </a:p>
          <a:p>
            <a:endParaRPr lang="de-DE" dirty="0"/>
          </a:p>
          <a:p>
            <a:r>
              <a:rPr lang="de-DE" dirty="0"/>
              <a:t>De facto </a:t>
            </a:r>
            <a:r>
              <a:rPr lang="de-DE" dirty="0" err="1"/>
              <a:t>standard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server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</a:t>
            </a:r>
            <a:r>
              <a:rPr lang="de-DE" dirty="0" err="1"/>
              <a:t>almost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company</a:t>
            </a:r>
            <a:r>
              <a:rPr lang="de-DE" dirty="0"/>
              <a:t>, </a:t>
            </a:r>
            <a:r>
              <a:rPr lang="de-DE" dirty="0" err="1"/>
              <a:t>huge</a:t>
            </a:r>
            <a:r>
              <a:rPr lang="de-DE" dirty="0"/>
              <a:t> </a:t>
            </a:r>
            <a:r>
              <a:rPr lang="de-DE" dirty="0" err="1"/>
              <a:t>community</a:t>
            </a:r>
            <a:r>
              <a:rPr lang="de-DE" dirty="0"/>
              <a:t> and lots </a:t>
            </a:r>
            <a:r>
              <a:rPr lang="de-DE" dirty="0" err="1"/>
              <a:t>of</a:t>
            </a:r>
            <a:r>
              <a:rPr lang="de-DE" dirty="0"/>
              <a:t> online </a:t>
            </a:r>
            <a:r>
              <a:rPr lang="de-DE" dirty="0" err="1"/>
              <a:t>resources</a:t>
            </a:r>
            <a:r>
              <a:rPr lang="de-DE" dirty="0"/>
              <a:t>. 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881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947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 err="1"/>
              <a:t>Solr</a:t>
            </a:r>
            <a:r>
              <a:rPr lang="de-DE" dirty="0"/>
              <a:t> Leader / Follower Setup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advantages</a:t>
            </a:r>
            <a:r>
              <a:rPr lang="de-DE" dirty="0"/>
              <a:t> </a:t>
            </a:r>
          </a:p>
          <a:p>
            <a:r>
              <a:rPr lang="de-DE" dirty="0"/>
              <a:t>Working on </a:t>
            </a:r>
            <a:r>
              <a:rPr lang="de-DE" dirty="0" err="1"/>
              <a:t>plans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migrate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Solr</a:t>
            </a:r>
            <a:r>
              <a:rPr lang="de-DE" dirty="0"/>
              <a:t> Cloud,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on </a:t>
            </a:r>
            <a:r>
              <a:rPr lang="de-DE" dirty="0" err="1"/>
              <a:t>Kubernetes</a:t>
            </a:r>
            <a:r>
              <a:rPr lang="de-DE" dirty="0"/>
              <a:t> (</a:t>
            </a:r>
            <a:r>
              <a:rPr lang="de-DE" dirty="0" err="1"/>
              <a:t>Solr</a:t>
            </a:r>
            <a:r>
              <a:rPr lang="de-DE" dirty="0"/>
              <a:t> Operator?). </a:t>
            </a:r>
          </a:p>
          <a:p>
            <a:endParaRPr lang="de-DE" dirty="0"/>
          </a:p>
          <a:p>
            <a:r>
              <a:rPr lang="de-DE" dirty="0"/>
              <a:t>All </a:t>
            </a:r>
            <a:r>
              <a:rPr lang="de-DE" dirty="0" err="1"/>
              <a:t>seen</a:t>
            </a:r>
            <a:r>
              <a:rPr lang="de-DE" dirty="0"/>
              <a:t> so </a:t>
            </a:r>
            <a:r>
              <a:rPr lang="de-DE" dirty="0" err="1"/>
              <a:t>far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deliver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loaded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But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finds</a:t>
            </a:r>
            <a:r>
              <a:rPr lang="de-DE" dirty="0"/>
              <a:t> ist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component</a:t>
            </a:r>
            <a:r>
              <a:rPr lang="de-DE" dirty="0"/>
              <a:t>, </a:t>
            </a:r>
            <a:r>
              <a:rPr lang="de-DE" dirty="0" err="1"/>
              <a:t>meant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deliver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not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end </a:t>
            </a:r>
            <a:r>
              <a:rPr lang="de-DE" dirty="0" err="1"/>
              <a:t>user</a:t>
            </a:r>
            <a:r>
              <a:rPr lang="de-DE" dirty="0"/>
              <a:t> but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, e.g. </a:t>
            </a:r>
            <a:r>
              <a:rPr lang="de-DE" dirty="0" err="1"/>
              <a:t>Europeana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64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 </a:t>
            </a:r>
            <a:r>
              <a:rPr lang="de-DE" dirty="0" err="1"/>
              <a:t>won‘t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detail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 This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department</a:t>
            </a:r>
            <a:r>
              <a:rPr lang="de-DE" dirty="0"/>
              <a:t> in FIZ Karlsruhe</a:t>
            </a:r>
          </a:p>
          <a:p>
            <a:endParaRPr lang="de-DE" dirty="0"/>
          </a:p>
          <a:p>
            <a:r>
              <a:rPr lang="de-DE" dirty="0"/>
              <a:t>As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a Java </a:t>
            </a:r>
            <a:r>
              <a:rPr lang="de-DE" dirty="0" err="1"/>
              <a:t>application</a:t>
            </a:r>
            <a:r>
              <a:rPr lang="de-DE" dirty="0"/>
              <a:t> -&gt; </a:t>
            </a:r>
            <a:r>
              <a:rPr lang="de-DE" dirty="0" err="1"/>
              <a:t>nothing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tech</a:t>
            </a:r>
            <a:r>
              <a:rPr lang="de-DE" dirty="0"/>
              <a:t> </a:t>
            </a:r>
            <a:r>
              <a:rPr lang="de-DE" dirty="0" err="1"/>
              <a:t>stack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25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a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all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databases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So </a:t>
            </a:r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… but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get</a:t>
            </a:r>
            <a:endParaRPr lang="de-DE" dirty="0"/>
          </a:p>
          <a:p>
            <a:endParaRPr lang="de-DE" dirty="0"/>
          </a:p>
          <a:p>
            <a:r>
              <a:rPr lang="de-DE" dirty="0"/>
              <a:t>Different </a:t>
            </a:r>
            <a:r>
              <a:rPr lang="de-DE" dirty="0" err="1"/>
              <a:t>formats</a:t>
            </a:r>
            <a:r>
              <a:rPr lang="de-DE" dirty="0"/>
              <a:t> </a:t>
            </a:r>
            <a:r>
              <a:rPr lang="de-DE" dirty="0" err="1"/>
              <a:t>depending</a:t>
            </a:r>
            <a:r>
              <a:rPr lang="de-DE" dirty="0"/>
              <a:t> on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comes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: </a:t>
            </a:r>
          </a:p>
          <a:p>
            <a:r>
              <a:rPr lang="de-DE" dirty="0"/>
              <a:t>METS/MODS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libraby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  <a:p>
            <a:r>
              <a:rPr lang="de-DE" dirty="0"/>
              <a:t>LIDO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museums</a:t>
            </a:r>
            <a:r>
              <a:rPr lang="de-DE" dirty="0"/>
              <a:t> </a:t>
            </a:r>
          </a:p>
          <a:p>
            <a:r>
              <a:rPr lang="de-DE" dirty="0"/>
              <a:t>EAD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archives</a:t>
            </a:r>
            <a:r>
              <a:rPr lang="de-DE" dirty="0"/>
              <a:t> </a:t>
            </a:r>
          </a:p>
          <a:p>
            <a:r>
              <a:rPr lang="de-DE" dirty="0"/>
              <a:t>DC and MARC etc. </a:t>
            </a:r>
          </a:p>
          <a:p>
            <a:endParaRPr lang="de-DE" dirty="0"/>
          </a:p>
          <a:p>
            <a:r>
              <a:rPr lang="de-DE" dirty="0" err="1"/>
              <a:t>Others</a:t>
            </a:r>
            <a:r>
              <a:rPr lang="de-DE" dirty="0"/>
              <a:t> </a:t>
            </a:r>
            <a:r>
              <a:rPr lang="de-DE" dirty="0" err="1"/>
              <a:t>experts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details</a:t>
            </a:r>
            <a:r>
              <a:rPr lang="de-DE" dirty="0"/>
              <a:t> on all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formats</a:t>
            </a:r>
            <a:r>
              <a:rPr lang="de-DE" dirty="0"/>
              <a:t> </a:t>
            </a:r>
          </a:p>
          <a:p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: all XML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00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Take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and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44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At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XSLT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tech</a:t>
            </a:r>
            <a:r>
              <a:rPr lang="de-DE" dirty="0"/>
              <a:t> </a:t>
            </a:r>
            <a:r>
              <a:rPr lang="de-DE" dirty="0" err="1"/>
              <a:t>stack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tech</a:t>
            </a:r>
            <a:r>
              <a:rPr lang="de-DE" dirty="0"/>
              <a:t> </a:t>
            </a:r>
            <a:r>
              <a:rPr lang="de-DE" dirty="0" err="1"/>
              <a:t>technical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9851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webinterface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Grails</a:t>
            </a:r>
            <a:r>
              <a:rPr lang="de-DE" dirty="0"/>
              <a:t> </a:t>
            </a:r>
            <a:r>
              <a:rPr lang="de-DE" dirty="0" err="1"/>
              <a:t>frontend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Java backend and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metadata</a:t>
            </a:r>
            <a:r>
              <a:rPr lang="de-DE" dirty="0"/>
              <a:t> in PostgreSQL</a:t>
            </a:r>
          </a:p>
          <a:p>
            <a:endParaRPr lang="de-DE" dirty="0"/>
          </a:p>
          <a:p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components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implemented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Spark </a:t>
            </a:r>
            <a:r>
              <a:rPr lang="de-DE" dirty="0" err="1"/>
              <a:t>apps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4926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r>
              <a:rPr lang="de-DE" dirty="0" err="1"/>
              <a:t>Came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ago</a:t>
            </a:r>
            <a:endParaRPr lang="de-DE" dirty="0"/>
          </a:p>
          <a:p>
            <a:r>
              <a:rPr lang="de-DE" dirty="0" err="1"/>
              <a:t>Claimed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100x </a:t>
            </a:r>
            <a:r>
              <a:rPr lang="de-DE" dirty="0" err="1"/>
              <a:t>faster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Hadoop </a:t>
            </a:r>
          </a:p>
          <a:p>
            <a:endParaRPr lang="de-DE" dirty="0"/>
          </a:p>
          <a:p>
            <a:r>
              <a:rPr lang="de-DE" dirty="0" err="1"/>
              <a:t>Implemented</a:t>
            </a:r>
            <a:r>
              <a:rPr lang="de-DE" dirty="0"/>
              <a:t> in Scala,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a JVM </a:t>
            </a:r>
            <a:r>
              <a:rPr lang="de-DE" dirty="0" err="1"/>
              <a:t>language</a:t>
            </a:r>
            <a:r>
              <a:rPr lang="de-DE" dirty="0"/>
              <a:t>, </a:t>
            </a:r>
            <a:r>
              <a:rPr lang="de-DE" dirty="0" err="1"/>
              <a:t>started</a:t>
            </a:r>
            <a:r>
              <a:rPr lang="de-DE" dirty="0"/>
              <a:t> off </a:t>
            </a:r>
            <a:r>
              <a:rPr lang="de-DE" dirty="0" err="1"/>
              <a:t>with</a:t>
            </a:r>
            <a:r>
              <a:rPr lang="de-DE" dirty="0"/>
              <a:t> Java and Scala, </a:t>
            </a:r>
            <a:r>
              <a:rPr lang="de-DE" dirty="0" err="1"/>
              <a:t>then</a:t>
            </a:r>
            <a:r>
              <a:rPr lang="de-DE" dirty="0"/>
              <a:t> Python and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claim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a UNIFIED MULTI-LANGUAGE ENGINE. </a:t>
            </a:r>
          </a:p>
          <a:p>
            <a:endParaRPr lang="de-DE" dirty="0"/>
          </a:p>
          <a:p>
            <a:r>
              <a:rPr lang="de-DE" dirty="0"/>
              <a:t>Fast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all „in </a:t>
            </a:r>
            <a:r>
              <a:rPr lang="de-DE" dirty="0" err="1"/>
              <a:t>memory</a:t>
            </a:r>
            <a:r>
              <a:rPr lang="de-DE" dirty="0"/>
              <a:t>“ </a:t>
            </a:r>
            <a:r>
              <a:rPr lang="de-DE" dirty="0" err="1"/>
              <a:t>if</a:t>
            </a:r>
            <a:r>
              <a:rPr lang="de-DE" dirty="0"/>
              <a:t> possible. </a:t>
            </a:r>
          </a:p>
          <a:p>
            <a:endParaRPr lang="de-DE" dirty="0"/>
          </a:p>
          <a:p>
            <a:r>
              <a:rPr lang="de-DE" dirty="0" err="1"/>
              <a:t>Programming</a:t>
            </a:r>
            <a:r>
              <a:rPr lang="de-DE" dirty="0"/>
              <a:t> </a:t>
            </a:r>
            <a:r>
              <a:rPr lang="de-DE" dirty="0" err="1"/>
              <a:t>concepts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so </a:t>
            </a:r>
            <a:r>
              <a:rPr lang="de-DE" dirty="0" err="1"/>
              <a:t>called</a:t>
            </a:r>
            <a:r>
              <a:rPr lang="de-DE" dirty="0"/>
              <a:t> resilient </a:t>
            </a:r>
            <a:r>
              <a:rPr lang="de-DE" dirty="0" err="1"/>
              <a:t>distributed</a:t>
            </a:r>
            <a:r>
              <a:rPr lang="de-DE" dirty="0"/>
              <a:t> </a:t>
            </a:r>
            <a:r>
              <a:rPr lang="de-DE" dirty="0" err="1"/>
              <a:t>datasets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 err="1"/>
              <a:t>Perfect</a:t>
            </a:r>
            <a:r>
              <a:rPr lang="de-DE" dirty="0"/>
              <a:t> Integration </a:t>
            </a:r>
            <a:r>
              <a:rPr lang="de-DE" dirty="0" err="1"/>
              <a:t>with</a:t>
            </a:r>
            <a:r>
              <a:rPr lang="de-DE" dirty="0"/>
              <a:t> Cassandra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locality</a:t>
            </a:r>
            <a:r>
              <a:rPr lang="de-DE" dirty="0"/>
              <a:t>.  -&gt; on 1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cluster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561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wraps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components</a:t>
            </a:r>
            <a:endParaRPr lang="de-DE" dirty="0"/>
          </a:p>
          <a:p>
            <a:endParaRPr lang="de-DE" dirty="0"/>
          </a:p>
          <a:p>
            <a:r>
              <a:rPr lang="de-DE" dirty="0"/>
              <a:t>But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…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505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MetaOT-Book"/>
              </a:rPr>
              <a:t>One of the large infrastructure institutions in Germany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MetaOT-Book"/>
            </a:endParaRPr>
          </a:p>
          <a:p>
            <a:r>
              <a:rPr lang="en-US" b="0" i="0" dirty="0">
                <a:solidFill>
                  <a:srgbClr val="545453"/>
                </a:solidFill>
                <a:effectLst/>
                <a:latin typeface="MetaOT-Book"/>
              </a:rPr>
              <a:t>II means we work on content, technologies, methods, processes, services   to  generate, distribute, and maintain knowledge. </a:t>
            </a:r>
            <a:endParaRPr lang="de-DE" dirty="0"/>
          </a:p>
          <a:p>
            <a:endParaRPr lang="de-DE" dirty="0"/>
          </a:p>
          <a:p>
            <a:r>
              <a:rPr lang="de-DE" dirty="0"/>
              <a:t>DDB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projects</a:t>
            </a:r>
            <a:endParaRPr lang="de-DE" dirty="0"/>
          </a:p>
          <a:p>
            <a:endParaRPr lang="de-DE" dirty="0"/>
          </a:p>
          <a:p>
            <a:r>
              <a:rPr lang="de-DE" dirty="0"/>
              <a:t>17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employed</a:t>
            </a:r>
            <a:r>
              <a:rPr lang="de-DE" dirty="0"/>
              <a:t>,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everyone</a:t>
            </a:r>
            <a:r>
              <a:rPr lang="de-DE" dirty="0"/>
              <a:t>,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coordination</a:t>
            </a:r>
            <a:r>
              <a:rPr lang="de-DE" dirty="0"/>
              <a:t> </a:t>
            </a:r>
            <a:r>
              <a:rPr lang="de-DE" dirty="0" err="1"/>
              <a:t>etc</a:t>
            </a:r>
            <a:r>
              <a:rPr lang="de-DE" dirty="0"/>
              <a:t>, not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developers</a:t>
            </a:r>
            <a:endParaRPr lang="de-DE" dirty="0"/>
          </a:p>
          <a:p>
            <a:r>
              <a:rPr lang="de-DE" dirty="0"/>
              <a:t>11 </a:t>
            </a:r>
            <a:r>
              <a:rPr lang="de-DE" dirty="0" err="1"/>
              <a:t>externals</a:t>
            </a:r>
            <a:r>
              <a:rPr lang="de-DE" dirty="0"/>
              <a:t> </a:t>
            </a:r>
            <a:r>
              <a:rPr lang="de-DE" dirty="0" err="1"/>
              <a:t>mainly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portal</a:t>
            </a:r>
            <a:r>
              <a:rPr lang="de-DE" dirty="0"/>
              <a:t> </a:t>
            </a:r>
            <a:r>
              <a:rPr lang="de-DE" dirty="0" err="1"/>
              <a:t>development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904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Binaries</a:t>
            </a:r>
            <a:r>
              <a:rPr lang="de-DE" dirty="0"/>
              <a:t> Service: Downloads </a:t>
            </a:r>
            <a:r>
              <a:rPr lang="de-DE" dirty="0" err="1"/>
              <a:t>referenced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and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assets</a:t>
            </a:r>
            <a:r>
              <a:rPr lang="de-DE" dirty="0"/>
              <a:t>, </a:t>
            </a:r>
            <a:r>
              <a:rPr lang="de-DE" dirty="0" err="1"/>
              <a:t>stores</a:t>
            </a:r>
            <a:r>
              <a:rPr lang="de-DE" dirty="0"/>
              <a:t> in Cassandra and </a:t>
            </a:r>
            <a:r>
              <a:rPr lang="de-DE" dirty="0" err="1"/>
              <a:t>provides</a:t>
            </a:r>
            <a:r>
              <a:rPr lang="de-DE" dirty="0"/>
              <a:t> a IIIF Image Server </a:t>
            </a:r>
          </a:p>
          <a:p>
            <a:r>
              <a:rPr lang="de-DE" dirty="0"/>
              <a:t>Drupal </a:t>
            </a:r>
            <a:r>
              <a:rPr lang="de-DE" dirty="0" err="1"/>
              <a:t>based</a:t>
            </a:r>
            <a:r>
              <a:rPr lang="de-DE" dirty="0"/>
              <a:t> CMS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editorial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portals</a:t>
            </a:r>
            <a:r>
              <a:rPr lang="de-DE" dirty="0"/>
              <a:t>. </a:t>
            </a:r>
          </a:p>
          <a:p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an Authentication </a:t>
            </a:r>
            <a:r>
              <a:rPr lang="de-DE" dirty="0" err="1"/>
              <a:t>service</a:t>
            </a:r>
            <a:r>
              <a:rPr lang="de-DE" dirty="0"/>
              <a:t> and </a:t>
            </a:r>
            <a:r>
              <a:rPr lang="de-DE" dirty="0" err="1"/>
              <a:t>therefore</a:t>
            </a:r>
            <a:r>
              <a:rPr lang="de-DE" dirty="0"/>
              <a:t> also a User </a:t>
            </a:r>
            <a:r>
              <a:rPr lang="de-DE" dirty="0" err="1"/>
              <a:t>registration</a:t>
            </a:r>
            <a:r>
              <a:rPr lang="de-DE" dirty="0"/>
              <a:t>. </a:t>
            </a:r>
          </a:p>
          <a:p>
            <a:r>
              <a:rPr lang="de-DE" dirty="0"/>
              <a:t>Bookmark Service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elastic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</a:t>
            </a:r>
          </a:p>
          <a:p>
            <a:r>
              <a:rPr lang="de-DE" dirty="0" err="1"/>
              <a:t>Openstreetmap</a:t>
            </a:r>
            <a:r>
              <a:rPr lang="de-DE" dirty="0"/>
              <a:t> -&gt; Maps in </a:t>
            </a:r>
            <a:r>
              <a:rPr lang="de-DE" dirty="0" err="1"/>
              <a:t>portals</a:t>
            </a:r>
            <a:endParaRPr lang="de-DE" dirty="0"/>
          </a:p>
          <a:p>
            <a:r>
              <a:rPr lang="de-DE" dirty="0" err="1"/>
              <a:t>Editing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Virtual </a:t>
            </a:r>
            <a:r>
              <a:rPr lang="de-DE" dirty="0" err="1"/>
              <a:t>exhibitions</a:t>
            </a:r>
            <a:r>
              <a:rPr lang="de-DE" dirty="0"/>
              <a:t>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redeveloped</a:t>
            </a:r>
            <a:r>
              <a:rPr lang="de-DE" dirty="0"/>
              <a:t> in Drupal </a:t>
            </a:r>
          </a:p>
          <a:p>
            <a:r>
              <a:rPr lang="de-DE" dirty="0" err="1"/>
              <a:t>Matomo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Webanaytics</a:t>
            </a:r>
            <a:endParaRPr lang="de-DE" dirty="0"/>
          </a:p>
          <a:p>
            <a:r>
              <a:rPr lang="de-DE" dirty="0"/>
              <a:t>Icinga </a:t>
            </a:r>
            <a:r>
              <a:rPr lang="de-DE" dirty="0" err="1"/>
              <a:t>for</a:t>
            </a:r>
            <a:r>
              <a:rPr lang="de-DE" dirty="0"/>
              <a:t> Server Monitoring </a:t>
            </a:r>
          </a:p>
          <a:p>
            <a:r>
              <a:rPr lang="de-DE" dirty="0"/>
              <a:t>And </a:t>
            </a:r>
            <a:r>
              <a:rPr lang="de-DE" dirty="0" err="1"/>
              <a:t>finally</a:t>
            </a:r>
            <a:r>
              <a:rPr lang="de-DE" dirty="0"/>
              <a:t>: 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Solr</a:t>
            </a:r>
            <a:r>
              <a:rPr lang="de-DE" dirty="0"/>
              <a:t> Servers and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everything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 virtual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managed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VMWare</a:t>
            </a:r>
            <a:r>
              <a:rPr lang="de-DE" dirty="0"/>
              <a:t> </a:t>
            </a:r>
          </a:p>
          <a:p>
            <a:r>
              <a:rPr lang="de-DE" dirty="0"/>
              <a:t>19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cluster</a:t>
            </a:r>
            <a:r>
              <a:rPr lang="de-DE" dirty="0"/>
              <a:t> and </a:t>
            </a:r>
            <a:r>
              <a:rPr lang="de-DE" dirty="0" err="1"/>
              <a:t>Solr</a:t>
            </a:r>
            <a:r>
              <a:rPr lang="de-DE" dirty="0"/>
              <a:t> + </a:t>
            </a:r>
            <a:r>
              <a:rPr lang="de-DE" dirty="0" err="1"/>
              <a:t>about</a:t>
            </a:r>
            <a:r>
              <a:rPr lang="de-DE" dirty="0"/>
              <a:t> 50 VMs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440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Start simple</a:t>
            </a:r>
          </a:p>
          <a:p>
            <a:r>
              <a:rPr lang="de-DE" dirty="0"/>
              <a:t>Something </a:t>
            </a:r>
            <a:r>
              <a:rPr lang="de-DE" dirty="0" err="1"/>
              <a:t>you</a:t>
            </a:r>
            <a:r>
              <a:rPr lang="de-DE" dirty="0"/>
              <a:t> all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seen</a:t>
            </a:r>
            <a:r>
              <a:rPr lang="de-DE" dirty="0"/>
              <a:t> multiple </a:t>
            </a:r>
            <a:r>
              <a:rPr lang="de-DE" dirty="0" err="1"/>
              <a:t>times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last 20 </a:t>
            </a:r>
            <a:r>
              <a:rPr lang="de-DE" dirty="0" err="1"/>
              <a:t>years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1232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Won‘t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detail</a:t>
            </a:r>
            <a:r>
              <a:rPr lang="de-DE" dirty="0"/>
              <a:t> </a:t>
            </a:r>
          </a:p>
          <a:p>
            <a:r>
              <a:rPr lang="de-DE" dirty="0"/>
              <a:t>DDB Frontend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seen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morning</a:t>
            </a:r>
            <a:r>
              <a:rPr lang="de-DE" dirty="0"/>
              <a:t> </a:t>
            </a:r>
          </a:p>
          <a:p>
            <a:r>
              <a:rPr lang="de-DE" dirty="0"/>
              <a:t>More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frontend</a:t>
            </a:r>
            <a:endParaRPr lang="de-DE" dirty="0"/>
          </a:p>
          <a:p>
            <a:endParaRPr lang="de-DE" dirty="0"/>
          </a:p>
          <a:p>
            <a:r>
              <a:rPr lang="de-DE" dirty="0"/>
              <a:t>But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thing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tech</a:t>
            </a:r>
            <a:r>
              <a:rPr lang="de-DE" dirty="0"/>
              <a:t> </a:t>
            </a:r>
            <a:r>
              <a:rPr lang="de-DE" dirty="0" err="1"/>
              <a:t>stack</a:t>
            </a:r>
            <a:r>
              <a:rPr lang="de-DE" dirty="0"/>
              <a:t>: All </a:t>
            </a:r>
            <a:r>
              <a:rPr lang="de-DE" dirty="0" err="1"/>
              <a:t>frontends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DDB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Groovy and </a:t>
            </a:r>
            <a:r>
              <a:rPr lang="de-DE" dirty="0" err="1"/>
              <a:t>Grails</a:t>
            </a:r>
            <a:endParaRPr lang="de-DE" dirty="0"/>
          </a:p>
          <a:p>
            <a:endParaRPr lang="de-DE" dirty="0"/>
          </a:p>
          <a:p>
            <a:r>
              <a:rPr lang="de-DE" dirty="0"/>
              <a:t>I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all </a:t>
            </a:r>
            <a:r>
              <a:rPr lang="de-DE" dirty="0" err="1"/>
              <a:t>frontend</a:t>
            </a:r>
            <a:r>
              <a:rPr lang="de-DE" dirty="0"/>
              <a:t> </a:t>
            </a:r>
            <a:r>
              <a:rPr lang="de-DE" dirty="0" err="1"/>
              <a:t>technologies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but </a:t>
            </a:r>
            <a:r>
              <a:rPr lang="de-DE" dirty="0" err="1"/>
              <a:t>won‘t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afterwards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interested</a:t>
            </a:r>
            <a:r>
              <a:rPr lang="de-DE" dirty="0"/>
              <a:t>: Bootstrap, SASS, JavaScript, </a:t>
            </a:r>
            <a:r>
              <a:rPr lang="de-DE" dirty="0" err="1"/>
              <a:t>OpenSeadragon</a:t>
            </a:r>
            <a:r>
              <a:rPr lang="de-DE" dirty="0"/>
              <a:t>, </a:t>
            </a:r>
            <a:r>
              <a:rPr lang="de-DE" dirty="0" err="1"/>
              <a:t>ModelViewer</a:t>
            </a:r>
            <a:r>
              <a:rPr lang="de-DE" dirty="0"/>
              <a:t> etc.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636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period</a:t>
            </a:r>
            <a:endParaRPr lang="de-DE" dirty="0"/>
          </a:p>
          <a:p>
            <a:endParaRPr lang="de-DE" dirty="0"/>
          </a:p>
          <a:p>
            <a:r>
              <a:rPr lang="de-DE" dirty="0"/>
              <a:t>Old backend: Java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lot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unused</a:t>
            </a:r>
            <a:r>
              <a:rPr lang="de-DE" dirty="0"/>
              <a:t> </a:t>
            </a:r>
            <a:r>
              <a:rPr lang="de-DE" dirty="0" err="1"/>
              <a:t>features</a:t>
            </a:r>
            <a:r>
              <a:rPr lang="de-DE" dirty="0"/>
              <a:t>. Legacy code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institute</a:t>
            </a:r>
            <a:r>
              <a:rPr lang="de-DE" dirty="0"/>
              <a:t>. </a:t>
            </a:r>
          </a:p>
          <a:p>
            <a:r>
              <a:rPr lang="de-DE" dirty="0"/>
              <a:t>Big </a:t>
            </a:r>
            <a:r>
              <a:rPr lang="de-DE" dirty="0" err="1"/>
              <a:t>chunky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–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fairly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New backend: Pure </a:t>
            </a:r>
            <a:r>
              <a:rPr lang="de-DE" dirty="0" err="1"/>
              <a:t>Quarkus</a:t>
            </a:r>
            <a:r>
              <a:rPr lang="de-DE" dirty="0"/>
              <a:t> </a:t>
            </a:r>
          </a:p>
          <a:p>
            <a:r>
              <a:rPr lang="de-DE" dirty="0"/>
              <a:t>Not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logic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backend,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deliver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database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Quarkus</a:t>
            </a:r>
            <a:r>
              <a:rPr lang="de-DE" dirty="0"/>
              <a:t>, native </a:t>
            </a:r>
            <a:r>
              <a:rPr lang="de-DE" dirty="0" err="1"/>
              <a:t>image</a:t>
            </a:r>
            <a:r>
              <a:rPr lang="de-DE" dirty="0"/>
              <a:t>, fast </a:t>
            </a:r>
            <a:r>
              <a:rPr lang="de-DE" dirty="0" err="1"/>
              <a:t>startup</a:t>
            </a:r>
            <a:r>
              <a:rPr lang="de-DE" dirty="0"/>
              <a:t>, </a:t>
            </a:r>
            <a:r>
              <a:rPr lang="de-DE" dirty="0" err="1"/>
              <a:t>ready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Kubernetes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Next: </a:t>
            </a:r>
            <a:r>
              <a:rPr lang="de-DE" dirty="0" err="1"/>
              <a:t>take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5817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344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Good</a:t>
            </a:r>
            <a:r>
              <a:rPr lang="de-DE" dirty="0"/>
              <a:t> in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things</a:t>
            </a:r>
            <a:r>
              <a:rPr lang="de-DE" dirty="0"/>
              <a:t>: </a:t>
            </a:r>
          </a:p>
          <a:p>
            <a:r>
              <a:rPr lang="de-DE" dirty="0"/>
              <a:t>1. </a:t>
            </a:r>
            <a:r>
              <a:rPr lang="de-DE" dirty="0" err="1"/>
              <a:t>Retrieve</a:t>
            </a:r>
            <a:r>
              <a:rPr lang="de-DE" dirty="0"/>
              <a:t> ONE </a:t>
            </a:r>
            <a:r>
              <a:rPr lang="de-DE" dirty="0" err="1"/>
              <a:t>document</a:t>
            </a:r>
            <a:r>
              <a:rPr lang="de-DE" dirty="0"/>
              <a:t>/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key</a:t>
            </a:r>
            <a:r>
              <a:rPr lang="de-DE" dirty="0"/>
              <a:t> -&gt; NoSQL </a:t>
            </a:r>
            <a:r>
              <a:rPr lang="de-DE" dirty="0" err="1"/>
              <a:t>approach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developers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,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fine</a:t>
            </a:r>
            <a:r>
              <a:rPr lang="de-DE" dirty="0"/>
              <a:t> -&gt; </a:t>
            </a:r>
            <a:r>
              <a:rPr lang="de-DE" dirty="0" err="1"/>
              <a:t>very</a:t>
            </a:r>
            <a:r>
              <a:rPr lang="de-DE" dirty="0"/>
              <a:t> fast, </a:t>
            </a:r>
            <a:r>
              <a:rPr lang="de-DE" dirty="0" err="1"/>
              <a:t>very</a:t>
            </a:r>
            <a:r>
              <a:rPr lang="de-DE" dirty="0"/>
              <a:t> reliable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redundantly</a:t>
            </a:r>
            <a:r>
              <a:rPr lang="de-DE" dirty="0"/>
              <a:t> </a:t>
            </a:r>
          </a:p>
          <a:p>
            <a:r>
              <a:rPr lang="de-DE" dirty="0"/>
              <a:t>2. Processing </a:t>
            </a:r>
            <a:r>
              <a:rPr lang="de-DE" dirty="0" err="1"/>
              <a:t>whole</a:t>
            </a:r>
            <a:r>
              <a:rPr lang="de-DE" dirty="0"/>
              <a:t> </a:t>
            </a:r>
            <a:r>
              <a:rPr lang="de-DE" dirty="0" err="1"/>
              <a:t>tables</a:t>
            </a:r>
            <a:r>
              <a:rPr lang="de-DE" dirty="0"/>
              <a:t> -&gt; </a:t>
            </a:r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later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good</a:t>
            </a:r>
            <a:r>
              <a:rPr lang="de-DE" dirty="0"/>
              <a:t> at: </a:t>
            </a:r>
          </a:p>
          <a:p>
            <a:r>
              <a:rPr lang="de-DE" dirty="0"/>
              <a:t>- </a:t>
            </a:r>
            <a:r>
              <a:rPr lang="de-DE" dirty="0" err="1"/>
              <a:t>Selecting</a:t>
            </a:r>
            <a:r>
              <a:rPr lang="de-DE" dirty="0"/>
              <a:t> </a:t>
            </a:r>
            <a:r>
              <a:rPr lang="de-DE" dirty="0" err="1"/>
              <a:t>entries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columns</a:t>
            </a:r>
            <a:r>
              <a:rPr lang="de-DE" dirty="0"/>
              <a:t> -&gt;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queries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designing</a:t>
            </a:r>
            <a:r>
              <a:rPr lang="de-DE" dirty="0"/>
              <a:t> </a:t>
            </a:r>
            <a:r>
              <a:rPr lang="de-DE" dirty="0" err="1"/>
              <a:t>tables</a:t>
            </a:r>
            <a:r>
              <a:rPr lang="de-DE" dirty="0"/>
              <a:t>. 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Cluster Size: </a:t>
            </a:r>
            <a:r>
              <a:rPr lang="de-DE" dirty="0" err="1"/>
              <a:t>currently</a:t>
            </a:r>
            <a:r>
              <a:rPr lang="de-DE" dirty="0"/>
              <a:t> 14 </a:t>
            </a:r>
            <a:r>
              <a:rPr lang="de-DE" dirty="0" err="1"/>
              <a:t>nodes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3 x 1.7TB HDD -&gt; </a:t>
            </a:r>
            <a:r>
              <a:rPr lang="de-DE" dirty="0" err="1"/>
              <a:t>net</a:t>
            </a:r>
            <a:r>
              <a:rPr lang="de-DE" dirty="0"/>
              <a:t> </a:t>
            </a:r>
            <a:r>
              <a:rPr lang="de-DE" dirty="0" err="1"/>
              <a:t>usable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: 23,8 TB</a:t>
            </a:r>
          </a:p>
          <a:p>
            <a:r>
              <a:rPr lang="de-DE" dirty="0" err="1"/>
              <a:t>Migrating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6 </a:t>
            </a:r>
            <a:r>
              <a:rPr lang="de-DE" dirty="0" err="1"/>
              <a:t>nodes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3 x 7.8 TB HDD -&gt; </a:t>
            </a:r>
            <a:r>
              <a:rPr lang="de-DE" dirty="0" err="1"/>
              <a:t>net</a:t>
            </a:r>
            <a:r>
              <a:rPr lang="de-DE" dirty="0"/>
              <a:t> </a:t>
            </a:r>
            <a:r>
              <a:rPr lang="de-DE" dirty="0" err="1"/>
              <a:t>usable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: 46,8 TB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860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Cassandra </a:t>
            </a:r>
            <a:r>
              <a:rPr lang="de-DE" dirty="0" err="1"/>
              <a:t>fullfills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secure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storage</a:t>
            </a:r>
            <a:endParaRPr lang="de-DE" dirty="0"/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provide</a:t>
            </a:r>
            <a:r>
              <a:rPr lang="de-DE" sz="1400" dirty="0"/>
              <a:t>: </a:t>
            </a:r>
            <a:r>
              <a:rPr lang="de-DE" sz="1400" dirty="0" err="1"/>
              <a:t>does</a:t>
            </a:r>
            <a:r>
              <a:rPr lang="de-DE" sz="1400" dirty="0"/>
              <a:t> not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data</a:t>
            </a:r>
            <a:r>
              <a:rPr lang="de-DE" sz="1400" dirty="0"/>
              <a:t> </a:t>
            </a:r>
            <a:r>
              <a:rPr lang="de-DE" sz="1400" dirty="0" err="1"/>
              <a:t>searchable</a:t>
            </a:r>
            <a:r>
              <a:rPr lang="de-DE" sz="1400" dirty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614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A1D9-C17E-4A2B-A283-E57FF367FFE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88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-595649" y="0"/>
            <a:ext cx="12787649" cy="6858000"/>
            <a:chOff x="-595649" y="0"/>
            <a:chExt cx="12787649" cy="6858000"/>
          </a:xfrm>
        </p:grpSpPr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4AA6223F-D1E3-374D-B414-A5ED5A844E5F}"/>
                </a:ext>
              </a:extLst>
            </p:cNvPr>
            <p:cNvGrpSpPr/>
            <p:nvPr userDrawn="1"/>
          </p:nvGrpSpPr>
          <p:grpSpPr>
            <a:xfrm>
              <a:off x="-595649" y="0"/>
              <a:ext cx="12787649" cy="6858000"/>
              <a:chOff x="-595649" y="0"/>
              <a:chExt cx="12787649" cy="6858000"/>
            </a:xfrm>
          </p:grpSpPr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C04AFEC4-40E3-8E4A-A99E-5C49C0BBE299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399632" cy="23439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6" name="Grafik 45">
                <a:extLst>
                  <a:ext uri="{FF2B5EF4-FFF2-40B4-BE49-F238E27FC236}">
                    <a16:creationId xmlns:a16="http://schemas.microsoft.com/office/drawing/2014/main" id="{691BC340-DC1F-8F4C-AFC6-ED5AEA5E470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2721865"/>
                <a:ext cx="12188786" cy="4136135"/>
              </a:xfrm>
              <a:prstGeom prst="rect">
                <a:avLst/>
              </a:prstGeom>
            </p:spPr>
          </p:pic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id="{96FF5E9A-6321-7849-B2C1-635A2683EBBA}"/>
                  </a:ext>
                </a:extLst>
              </p:cNvPr>
              <p:cNvSpPr/>
              <p:nvPr userDrawn="1"/>
            </p:nvSpPr>
            <p:spPr>
              <a:xfrm>
                <a:off x="3837810" y="0"/>
                <a:ext cx="8354190" cy="3429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Freihandform 47">
                <a:extLst>
                  <a:ext uri="{FF2B5EF4-FFF2-40B4-BE49-F238E27FC236}">
                    <a16:creationId xmlns:a16="http://schemas.microsoft.com/office/drawing/2014/main" id="{FD629A1C-ED5D-AE45-9321-D5C88BBB9C46}"/>
                  </a:ext>
                </a:extLst>
              </p:cNvPr>
              <p:cNvSpPr/>
              <p:nvPr userDrawn="1"/>
            </p:nvSpPr>
            <p:spPr>
              <a:xfrm rot="21169903">
                <a:off x="-595649" y="512789"/>
                <a:ext cx="4523513" cy="5622177"/>
              </a:xfrm>
              <a:custGeom>
                <a:avLst/>
                <a:gdLst>
                  <a:gd name="connsiteX0" fmla="*/ 3392999 w 4523513"/>
                  <a:gd name="connsiteY0" fmla="*/ 23897 h 5622177"/>
                  <a:gd name="connsiteX1" fmla="*/ 4266021 w 4523513"/>
                  <a:gd name="connsiteY1" fmla="*/ 270370 h 5622177"/>
                  <a:gd name="connsiteX2" fmla="*/ 4523513 w 4523513"/>
                  <a:gd name="connsiteY2" fmla="*/ 403107 h 5622177"/>
                  <a:gd name="connsiteX3" fmla="*/ 3926905 w 4523513"/>
                  <a:gd name="connsiteY3" fmla="*/ 1431740 h 5622177"/>
                  <a:gd name="connsiteX4" fmla="*/ 3768585 w 4523513"/>
                  <a:gd name="connsiteY4" fmla="*/ 1350126 h 5622177"/>
                  <a:gd name="connsiteX5" fmla="*/ 3240444 w 4523513"/>
                  <a:gd name="connsiteY5" fmla="*/ 1201021 h 5622177"/>
                  <a:gd name="connsiteX6" fmla="*/ 1202279 w 4523513"/>
                  <a:gd name="connsiteY6" fmla="*/ 2783792 h 5622177"/>
                  <a:gd name="connsiteX7" fmla="*/ 1949555 w 4523513"/>
                  <a:gd name="connsiteY7" fmla="*/ 4494909 h 5622177"/>
                  <a:gd name="connsiteX8" fmla="*/ 2095521 w 4523513"/>
                  <a:gd name="connsiteY8" fmla="*/ 4589301 h 5622177"/>
                  <a:gd name="connsiteX9" fmla="*/ 1496452 w 4523513"/>
                  <a:gd name="connsiteY9" fmla="*/ 5622177 h 5622177"/>
                  <a:gd name="connsiteX10" fmla="*/ 1259149 w 4523513"/>
                  <a:gd name="connsiteY10" fmla="*/ 5468720 h 5622177"/>
                  <a:gd name="connsiteX11" fmla="*/ 23896 w 4523513"/>
                  <a:gd name="connsiteY11" fmla="*/ 2640229 h 5622177"/>
                  <a:gd name="connsiteX12" fmla="*/ 3392999 w 4523513"/>
                  <a:gd name="connsiteY12" fmla="*/ 23897 h 562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23513" h="5622177">
                    <a:moveTo>
                      <a:pt x="3392999" y="23897"/>
                    </a:moveTo>
                    <a:cubicBezTo>
                      <a:pt x="3702905" y="62873"/>
                      <a:pt x="3995885" y="147571"/>
                      <a:pt x="4266021" y="270370"/>
                    </a:cubicBezTo>
                    <a:lnTo>
                      <a:pt x="4523513" y="403107"/>
                    </a:lnTo>
                    <a:lnTo>
                      <a:pt x="3926905" y="1431740"/>
                    </a:lnTo>
                    <a:lnTo>
                      <a:pt x="3768585" y="1350126"/>
                    </a:lnTo>
                    <a:cubicBezTo>
                      <a:pt x="3605165" y="1275839"/>
                      <a:pt x="3427924" y="1224600"/>
                      <a:pt x="3240444" y="1201021"/>
                    </a:cubicBezTo>
                    <a:cubicBezTo>
                      <a:pt x="2240550" y="1075267"/>
                      <a:pt x="1328033" y="1783898"/>
                      <a:pt x="1202279" y="2783792"/>
                    </a:cubicBezTo>
                    <a:cubicBezTo>
                      <a:pt x="1115824" y="3471219"/>
                      <a:pt x="1423745" y="4117347"/>
                      <a:pt x="1949555" y="4494909"/>
                    </a:cubicBezTo>
                    <a:lnTo>
                      <a:pt x="2095521" y="4589301"/>
                    </a:lnTo>
                    <a:lnTo>
                      <a:pt x="1496452" y="5622177"/>
                    </a:lnTo>
                    <a:lnTo>
                      <a:pt x="1259149" y="5468720"/>
                    </a:lnTo>
                    <a:cubicBezTo>
                      <a:pt x="389980" y="4844606"/>
                      <a:pt x="-119016" y="3776552"/>
                      <a:pt x="23896" y="2640229"/>
                    </a:cubicBezTo>
                    <a:cubicBezTo>
                      <a:pt x="231768" y="987397"/>
                      <a:pt x="1740166" y="-183975"/>
                      <a:pt x="3392999" y="2389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Freihandform 48">
                <a:extLst>
                  <a:ext uri="{FF2B5EF4-FFF2-40B4-BE49-F238E27FC236}">
                    <a16:creationId xmlns:a16="http://schemas.microsoft.com/office/drawing/2014/main" id="{5FE8628E-66E4-8E49-AA8C-D64FB916E349}"/>
                  </a:ext>
                </a:extLst>
              </p:cNvPr>
              <p:cNvSpPr/>
              <p:nvPr userDrawn="1"/>
            </p:nvSpPr>
            <p:spPr>
              <a:xfrm>
                <a:off x="611505" y="1604270"/>
                <a:ext cx="3649460" cy="3649460"/>
              </a:xfrm>
              <a:custGeom>
                <a:avLst/>
                <a:gdLst>
                  <a:gd name="connsiteX0" fmla="*/ 1824730 w 3649460"/>
                  <a:gd name="connsiteY0" fmla="*/ 1224785 h 3649460"/>
                  <a:gd name="connsiteX1" fmla="*/ 1224785 w 3649460"/>
                  <a:gd name="connsiteY1" fmla="*/ 1824730 h 3649460"/>
                  <a:gd name="connsiteX2" fmla="*/ 1824730 w 3649460"/>
                  <a:gd name="connsiteY2" fmla="*/ 2424675 h 3649460"/>
                  <a:gd name="connsiteX3" fmla="*/ 2424675 w 3649460"/>
                  <a:gd name="connsiteY3" fmla="*/ 1824730 h 3649460"/>
                  <a:gd name="connsiteX4" fmla="*/ 1824730 w 3649460"/>
                  <a:gd name="connsiteY4" fmla="*/ 1224785 h 3649460"/>
                  <a:gd name="connsiteX5" fmla="*/ 1824730 w 3649460"/>
                  <a:gd name="connsiteY5" fmla="*/ 0 h 3649460"/>
                  <a:gd name="connsiteX6" fmla="*/ 3649460 w 3649460"/>
                  <a:gd name="connsiteY6" fmla="*/ 1824730 h 3649460"/>
                  <a:gd name="connsiteX7" fmla="*/ 1824730 w 3649460"/>
                  <a:gd name="connsiteY7" fmla="*/ 3649460 h 3649460"/>
                  <a:gd name="connsiteX8" fmla="*/ 0 w 3649460"/>
                  <a:gd name="connsiteY8" fmla="*/ 1824730 h 3649460"/>
                  <a:gd name="connsiteX9" fmla="*/ 1824730 w 3649460"/>
                  <a:gd name="connsiteY9" fmla="*/ 0 h 3649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49460" h="3649460">
                    <a:moveTo>
                      <a:pt x="1824730" y="1224785"/>
                    </a:moveTo>
                    <a:cubicBezTo>
                      <a:pt x="1493390" y="1224785"/>
                      <a:pt x="1224785" y="1493390"/>
                      <a:pt x="1224785" y="1824730"/>
                    </a:cubicBezTo>
                    <a:cubicBezTo>
                      <a:pt x="1224785" y="2156070"/>
                      <a:pt x="1493390" y="2424675"/>
                      <a:pt x="1824730" y="2424675"/>
                    </a:cubicBezTo>
                    <a:cubicBezTo>
                      <a:pt x="2156070" y="2424675"/>
                      <a:pt x="2424675" y="2156070"/>
                      <a:pt x="2424675" y="1824730"/>
                    </a:cubicBezTo>
                    <a:cubicBezTo>
                      <a:pt x="2424675" y="1493390"/>
                      <a:pt x="2156070" y="1224785"/>
                      <a:pt x="1824730" y="1224785"/>
                    </a:cubicBezTo>
                    <a:close/>
                    <a:moveTo>
                      <a:pt x="1824730" y="0"/>
                    </a:moveTo>
                    <a:cubicBezTo>
                      <a:pt x="2832501" y="0"/>
                      <a:pt x="3649460" y="816959"/>
                      <a:pt x="3649460" y="1824730"/>
                    </a:cubicBezTo>
                    <a:cubicBezTo>
                      <a:pt x="3649460" y="2832501"/>
                      <a:pt x="2832501" y="3649460"/>
                      <a:pt x="1824730" y="3649460"/>
                    </a:cubicBezTo>
                    <a:cubicBezTo>
                      <a:pt x="816959" y="3649460"/>
                      <a:pt x="0" y="2832501"/>
                      <a:pt x="0" y="1824730"/>
                    </a:cubicBezTo>
                    <a:cubicBezTo>
                      <a:pt x="0" y="816959"/>
                      <a:pt x="816959" y="0"/>
                      <a:pt x="18247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43" name="Grafik 42">
              <a:extLst>
                <a:ext uri="{FF2B5EF4-FFF2-40B4-BE49-F238E27FC236}">
                  <a16:creationId xmlns:a16="http://schemas.microsoft.com/office/drawing/2014/main" id="{EE027D6C-4D22-3646-BB8E-B5A8F48600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26" y="210914"/>
              <a:ext cx="4186410" cy="2295551"/>
            </a:xfrm>
            <a:prstGeom prst="rect">
              <a:avLst/>
            </a:prstGeom>
          </p:spPr>
        </p:pic>
        <p:pic>
          <p:nvPicPr>
            <p:cNvPr id="44" name="Grafik 43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1721" y="469106"/>
              <a:ext cx="3564000" cy="817826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</p:grpSp>
      <p:sp>
        <p:nvSpPr>
          <p:cNvPr id="50" name="Titel 1">
            <a:extLst>
              <a:ext uri="{FF2B5EF4-FFF2-40B4-BE49-F238E27FC236}">
                <a16:creationId xmlns:a16="http://schemas.microsoft.com/office/drawing/2014/main" id="{FB923572-34A5-E046-B451-FFA66BD63485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246128" y="3698542"/>
            <a:ext cx="5231642" cy="1037230"/>
          </a:xfrm>
        </p:spPr>
        <p:txBody>
          <a:bodyPr anchor="b"/>
          <a:lstStyle>
            <a:lvl1pPr algn="l">
              <a:lnSpc>
                <a:spcPts val="3400"/>
              </a:lnSpc>
              <a:defRPr sz="3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1" name="Untertitel 2">
            <a:extLst>
              <a:ext uri="{FF2B5EF4-FFF2-40B4-BE49-F238E27FC236}">
                <a16:creationId xmlns:a16="http://schemas.microsoft.com/office/drawing/2014/main" id="{29D1E95C-EC60-6D43-98B8-8E2C8926B7B5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246127" y="6193346"/>
            <a:ext cx="5231643" cy="357580"/>
          </a:xfrm>
        </p:spPr>
        <p:txBody>
          <a:bodyPr>
            <a:noAutofit/>
          </a:bodyPr>
          <a:lstStyle>
            <a:lvl1pPr marL="0" indent="0" algn="l">
              <a:lnSpc>
                <a:spcPts val="1900"/>
              </a:lnSpc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Vorname, Name ∙ XX. Monat 2023</a:t>
            </a:r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5F774716-A900-0D4E-B87B-99B5185E752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6127" y="4673248"/>
            <a:ext cx="5231643" cy="1372710"/>
          </a:xfrm>
        </p:spPr>
        <p:txBody>
          <a:bodyPr>
            <a:noAutofit/>
          </a:bodyPr>
          <a:lstStyle>
            <a:lvl1pPr>
              <a:lnSpc>
                <a:spcPts val="3400"/>
              </a:lnSpc>
              <a:spcAft>
                <a:spcPts val="0"/>
              </a:spcAft>
              <a:defRPr sz="34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Subtitelmasterformat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63259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953">
          <p15:clr>
            <a:srgbClr val="FBAE40"/>
          </p15:clr>
        </p15:guide>
        <p15:guide id="3" orient="horz" pos="822">
          <p15:clr>
            <a:srgbClr val="FBAE40"/>
          </p15:clr>
        </p15:guide>
        <p15:guide id="4" pos="59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CBE-41A4-47CA-9EC3-770EB11FF461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sz="half" idx="1"/>
          </p:nvPr>
        </p:nvSpPr>
        <p:spPr>
          <a:xfrm>
            <a:off x="4460257" y="1659518"/>
            <a:ext cx="3264375" cy="41271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262224" y="1659517"/>
            <a:ext cx="170738" cy="4184781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none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6"/>
          </p:nvPr>
        </p:nvSpPr>
        <p:spPr>
          <a:xfrm>
            <a:off x="857248" y="1659518"/>
            <a:ext cx="3264375" cy="41271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 hasCustomPrompt="1"/>
          </p:nvPr>
        </p:nvSpPr>
        <p:spPr>
          <a:xfrm>
            <a:off x="659215" y="1659517"/>
            <a:ext cx="170738" cy="4184781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none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  <p:sp>
        <p:nvSpPr>
          <p:cNvPr id="13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8038531" y="1556390"/>
            <a:ext cx="3794078" cy="42302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9866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CBE-41A4-47CA-9EC3-770EB11FF461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sz="half" idx="1"/>
          </p:nvPr>
        </p:nvSpPr>
        <p:spPr>
          <a:xfrm>
            <a:off x="857249" y="2169994"/>
            <a:ext cx="3257552" cy="265806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59215" y="2169994"/>
            <a:ext cx="170738" cy="2715715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none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6"/>
          </p:nvPr>
        </p:nvSpPr>
        <p:spPr>
          <a:xfrm>
            <a:off x="4462711" y="2169994"/>
            <a:ext cx="3257552" cy="265806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64677" y="2169994"/>
            <a:ext cx="170738" cy="2715715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none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  <p:sp>
        <p:nvSpPr>
          <p:cNvPr id="15" name="Inhaltsplatzhalter 2"/>
          <p:cNvSpPr>
            <a:spLocks noGrp="1"/>
          </p:cNvSpPr>
          <p:nvPr>
            <p:ph sz="half" idx="18"/>
          </p:nvPr>
        </p:nvSpPr>
        <p:spPr>
          <a:xfrm>
            <a:off x="8071922" y="2169994"/>
            <a:ext cx="3257552" cy="265806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8"/>
          <p:cNvSpPr>
            <a:spLocks noGrp="1"/>
          </p:cNvSpPr>
          <p:nvPr>
            <p:ph type="body" sz="quarter" idx="19" hasCustomPrompt="1"/>
          </p:nvPr>
        </p:nvSpPr>
        <p:spPr>
          <a:xfrm>
            <a:off x="7873888" y="2169994"/>
            <a:ext cx="170738" cy="2715715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none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20"/>
          </p:nvPr>
        </p:nvSpPr>
        <p:spPr>
          <a:xfrm>
            <a:off x="850232" y="4921805"/>
            <a:ext cx="3276600" cy="1140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7"/>
          <p:cNvSpPr>
            <a:spLocks noGrp="1"/>
          </p:cNvSpPr>
          <p:nvPr>
            <p:ph type="body" sz="quarter" idx="21"/>
          </p:nvPr>
        </p:nvSpPr>
        <p:spPr>
          <a:xfrm>
            <a:off x="4447447" y="4921805"/>
            <a:ext cx="3276600" cy="1140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platzhalter 17"/>
          <p:cNvSpPr>
            <a:spLocks noGrp="1"/>
          </p:cNvSpPr>
          <p:nvPr>
            <p:ph type="body" sz="quarter" idx="22"/>
          </p:nvPr>
        </p:nvSpPr>
        <p:spPr>
          <a:xfrm>
            <a:off x="8048002" y="4921805"/>
            <a:ext cx="3276600" cy="1140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23"/>
          </p:nvPr>
        </p:nvSpPr>
        <p:spPr>
          <a:xfrm>
            <a:off x="838200" y="1325563"/>
            <a:ext cx="3284537" cy="625065"/>
          </a:xfrm>
        </p:spPr>
        <p:txBody>
          <a:bodyPr anchor="b" anchorCtr="0"/>
          <a:lstStyle>
            <a:lvl1pPr>
              <a:defRPr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24" name="Gerader Verbinder 23"/>
          <p:cNvCxnSpPr/>
          <p:nvPr userDrawn="1"/>
        </p:nvCxnSpPr>
        <p:spPr>
          <a:xfrm>
            <a:off x="857249" y="2009274"/>
            <a:ext cx="3257552" cy="0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platzhalter 21"/>
          <p:cNvSpPr>
            <a:spLocks noGrp="1"/>
          </p:cNvSpPr>
          <p:nvPr>
            <p:ph type="body" sz="quarter" idx="24"/>
          </p:nvPr>
        </p:nvSpPr>
        <p:spPr>
          <a:xfrm>
            <a:off x="4443380" y="1325563"/>
            <a:ext cx="3284537" cy="625065"/>
          </a:xfrm>
        </p:spPr>
        <p:txBody>
          <a:bodyPr anchor="b" anchorCtr="0"/>
          <a:lstStyle>
            <a:lvl1pPr>
              <a:defRPr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26" name="Gerader Verbinder 25"/>
          <p:cNvCxnSpPr/>
          <p:nvPr userDrawn="1"/>
        </p:nvCxnSpPr>
        <p:spPr>
          <a:xfrm>
            <a:off x="4470380" y="2009274"/>
            <a:ext cx="3257552" cy="0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platzhalter 21"/>
          <p:cNvSpPr>
            <a:spLocks noGrp="1"/>
          </p:cNvSpPr>
          <p:nvPr>
            <p:ph type="body" sz="quarter" idx="25"/>
          </p:nvPr>
        </p:nvSpPr>
        <p:spPr>
          <a:xfrm>
            <a:off x="8044626" y="1325563"/>
            <a:ext cx="3284537" cy="625065"/>
          </a:xfrm>
        </p:spPr>
        <p:txBody>
          <a:bodyPr anchor="b" anchorCtr="0"/>
          <a:lstStyle>
            <a:lvl1pPr>
              <a:defRPr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8063675" y="2009274"/>
            <a:ext cx="3257552" cy="0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630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49" y="1678674"/>
            <a:ext cx="10469255" cy="429904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02451" y="6252677"/>
            <a:ext cx="572249" cy="365125"/>
          </a:xfrm>
          <a:prstGeom prst="rect">
            <a:avLst/>
          </a:prstGeom>
        </p:spPr>
        <p:txBody>
          <a:bodyPr vert="horz" lIns="0" tIns="36000" rIns="0" bIns="36000" rtlCol="0" anchor="ctr"/>
          <a:lstStyle>
            <a:lvl1pPr algn="ctr">
              <a:lnSpc>
                <a:spcPts val="2400"/>
              </a:lnSpc>
              <a:defRPr sz="2000">
                <a:solidFill>
                  <a:schemeClr val="tx1"/>
                </a:solidFill>
              </a:defRPr>
            </a:lvl1pPr>
          </a:lstStyle>
          <a:p>
            <a:fld id="{66C69CBE-41A4-47CA-9EC3-770EB11FF46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59215" y="1678674"/>
            <a:ext cx="170738" cy="4343044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all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678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1735095"/>
            <a:ext cx="10753200" cy="1212821"/>
          </a:xfrm>
        </p:spPr>
        <p:txBody>
          <a:bodyPr anchor="t" anchorCtr="0"/>
          <a:lstStyle>
            <a:lvl1pPr algn="ctr">
              <a:lnSpc>
                <a:spcPts val="3400"/>
              </a:lnSpc>
              <a:defRPr sz="3400" cap="none" baseline="0"/>
            </a:lvl1pPr>
          </a:lstStyle>
          <a:p>
            <a:r>
              <a:rPr lang="de-DE" dirty="0"/>
              <a:t>Verabschiedung durch Klicken bearbeiten</a:t>
            </a:r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8538323" y="4853276"/>
            <a:ext cx="2521439" cy="1787349"/>
            <a:chOff x="8538323" y="4853276"/>
            <a:chExt cx="2521439" cy="1787349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94B5E7BB-4004-7B40-9B68-363572D8BA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8323" y="4853276"/>
              <a:ext cx="2521439" cy="1787349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091" y="4897819"/>
              <a:ext cx="2487671" cy="570843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4C446E49-B894-2D43-BA3C-FD78536DA49D}"/>
              </a:ext>
            </a:extLst>
          </p:cNvPr>
          <p:cNvSpPr txBox="1"/>
          <p:nvPr userDrawn="1"/>
        </p:nvSpPr>
        <p:spPr>
          <a:xfrm>
            <a:off x="639836" y="5961077"/>
            <a:ext cx="482116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151200" algn="l"/>
              </a:tabLst>
              <a:defRPr/>
            </a:pP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FIZ Karlsruhe – Leibniz-Institut für Informationsinfrastruktur GmbH, 2023 </a:t>
            </a:r>
            <a:b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All </a:t>
            </a:r>
            <a:r>
              <a:rPr lang="de-DE" sz="11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rights</a:t>
            </a: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1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reserved</a:t>
            </a:r>
            <a:endParaRPr lang="de-DE" sz="11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  <a:spcAft>
                <a:spcPts val="400"/>
              </a:spcAft>
              <a:tabLst>
                <a:tab pos="151200" algn="l"/>
              </a:tabLst>
            </a:pPr>
            <a:r>
              <a:rPr lang="de-DE" sz="11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de-DE" sz="11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www.fiz-karlsruhe.de</a:t>
            </a:r>
            <a:endParaRPr lang="de-DE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8574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551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pos="556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folie mit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 userDrawn="1"/>
        </p:nvSpPr>
        <p:spPr>
          <a:xfrm>
            <a:off x="55125" y="3429000"/>
            <a:ext cx="12192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1735095"/>
            <a:ext cx="10753200" cy="1212821"/>
          </a:xfrm>
        </p:spPr>
        <p:txBody>
          <a:bodyPr anchor="t" anchorCtr="0"/>
          <a:lstStyle>
            <a:lvl1pPr algn="ctr">
              <a:lnSpc>
                <a:spcPts val="3400"/>
              </a:lnSpc>
              <a:defRPr sz="3400" cap="none" baseline="0"/>
            </a:lvl1pPr>
          </a:lstStyle>
          <a:p>
            <a:r>
              <a:rPr lang="de-DE" dirty="0"/>
              <a:t>Verabschiedung durch Klicken bearbeiten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83326" y="3692990"/>
            <a:ext cx="1832700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</a:t>
            </a:r>
            <a:endParaRPr lang="de-DE" sz="1100" b="1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869776" y="3927599"/>
            <a:ext cx="1860550" cy="139174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Vorname, Nachname</a:t>
            </a:r>
            <a:br>
              <a:rPr lang="de-DE" dirty="0"/>
            </a:br>
            <a:r>
              <a:rPr lang="de-DE" dirty="0"/>
              <a:t>Funktion</a:t>
            </a:r>
          </a:p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 Nummer</a:t>
            </a:r>
            <a:br>
              <a:rPr lang="de-DE" dirty="0"/>
            </a:br>
            <a:r>
              <a:rPr lang="de-DE" dirty="0"/>
              <a:t>F Nummer</a:t>
            </a:r>
          </a:p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E-Mail</a:t>
            </a:r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8538323" y="4853276"/>
            <a:ext cx="2521439" cy="1787349"/>
            <a:chOff x="8538323" y="4853276"/>
            <a:chExt cx="2521439" cy="1787349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8FABA6E3-3684-DA44-9141-B242C46AA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8323" y="4853276"/>
              <a:ext cx="2521439" cy="1787349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091" y="4897819"/>
              <a:ext cx="2487671" cy="570843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A9B9CB3F-9D2C-2242-B7DB-91A9F45EBC5E}"/>
              </a:ext>
            </a:extLst>
          </p:cNvPr>
          <p:cNvSpPr txBox="1"/>
          <p:nvPr userDrawn="1"/>
        </p:nvSpPr>
        <p:spPr>
          <a:xfrm>
            <a:off x="639836" y="5961077"/>
            <a:ext cx="482116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151200" algn="l"/>
              </a:tabLst>
              <a:defRPr/>
            </a:pP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FIZ Karlsruhe – Leibniz-Institut für Informationsinfrastruktur GmbH, 2023 </a:t>
            </a:r>
            <a:b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All </a:t>
            </a:r>
            <a:r>
              <a:rPr lang="de-DE" sz="11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rights</a:t>
            </a: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1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reserved</a:t>
            </a:r>
            <a:endParaRPr lang="de-DE" sz="11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  <a:spcAft>
                <a:spcPts val="400"/>
              </a:spcAft>
              <a:tabLst>
                <a:tab pos="151200" algn="l"/>
              </a:tabLst>
            </a:pPr>
            <a:r>
              <a:rPr lang="de-DE" sz="11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de-DE" sz="11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www.fiz-karlsruhe.de</a:t>
            </a:r>
            <a:endParaRPr lang="de-DE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14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5564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pos="55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folie mit Kontakt und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 userDrawn="1"/>
        </p:nvSpPr>
        <p:spPr>
          <a:xfrm>
            <a:off x="55125" y="3429000"/>
            <a:ext cx="12192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1735095"/>
            <a:ext cx="10753200" cy="1212821"/>
          </a:xfrm>
        </p:spPr>
        <p:txBody>
          <a:bodyPr anchor="t" anchorCtr="0"/>
          <a:lstStyle>
            <a:lvl1pPr algn="ctr">
              <a:lnSpc>
                <a:spcPts val="3400"/>
              </a:lnSpc>
              <a:defRPr sz="3400" cap="none" baseline="0"/>
            </a:lvl1pPr>
          </a:lstStyle>
          <a:p>
            <a:r>
              <a:rPr lang="de-DE" dirty="0"/>
              <a:t>Verabschiedung durch Klicken bearbeiten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83326" y="3692990"/>
            <a:ext cx="1832700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</a:t>
            </a:r>
            <a:endParaRPr lang="de-DE" sz="1100" b="1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869776" y="3927599"/>
            <a:ext cx="1862274" cy="139174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Vorname, Nachname</a:t>
            </a:r>
            <a:br>
              <a:rPr lang="de-DE" dirty="0"/>
            </a:br>
            <a:r>
              <a:rPr lang="de-DE" dirty="0"/>
              <a:t>Funktion</a:t>
            </a:r>
          </a:p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 Nummer</a:t>
            </a:r>
            <a:br>
              <a:rPr lang="de-DE" dirty="0"/>
            </a:br>
            <a:r>
              <a:rPr lang="de-DE" dirty="0"/>
              <a:t>F Nummer</a:t>
            </a:r>
          </a:p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E-Mail</a:t>
            </a:r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8538323" y="4853276"/>
            <a:ext cx="2521439" cy="1787349"/>
            <a:chOff x="8538323" y="4853276"/>
            <a:chExt cx="2521439" cy="1787349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C284025D-B0CC-F341-BC67-5318A31061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8323" y="4853276"/>
              <a:ext cx="2521439" cy="1787349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091" y="4897819"/>
              <a:ext cx="2487671" cy="570843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4437A3CD-CAF3-584B-83A4-41F224DE659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645" y="5796269"/>
            <a:ext cx="763524" cy="265176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AE4F80F-07B3-F449-9D81-0317FA48126F}"/>
              </a:ext>
            </a:extLst>
          </p:cNvPr>
          <p:cNvSpPr txBox="1"/>
          <p:nvPr userDrawn="1"/>
        </p:nvSpPr>
        <p:spPr>
          <a:xfrm>
            <a:off x="5161890" y="6098325"/>
            <a:ext cx="19572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lang="en-US" sz="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Except where otherwise noted, content is licensed under a Creative Commons Attribution 4.0 International License.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9F4B13F-AE72-7347-B5AF-5C6519621A87}"/>
              </a:ext>
            </a:extLst>
          </p:cNvPr>
          <p:cNvSpPr txBox="1"/>
          <p:nvPr userDrawn="1"/>
        </p:nvSpPr>
        <p:spPr>
          <a:xfrm>
            <a:off x="639836" y="5961077"/>
            <a:ext cx="482116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151200" algn="l"/>
              </a:tabLst>
              <a:defRPr/>
            </a:pP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FIZ Karlsruhe – Leibniz-Institut für Informationsinfrastruktur GmbH, 2023 </a:t>
            </a:r>
            <a:b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All </a:t>
            </a:r>
            <a:r>
              <a:rPr lang="de-DE" sz="11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rights</a:t>
            </a:r>
            <a:r>
              <a:rPr lang="de-DE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1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reserved</a:t>
            </a:r>
            <a:endParaRPr lang="de-DE" sz="11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  <a:spcAft>
                <a:spcPts val="400"/>
              </a:spcAft>
              <a:tabLst>
                <a:tab pos="151200" algn="l"/>
              </a:tabLst>
            </a:pPr>
            <a:r>
              <a:rPr lang="de-DE" sz="11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de-DE" sz="11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www.fiz-karlsruhe.de</a:t>
            </a:r>
            <a:endParaRPr lang="de-DE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56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5564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pos="55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AA6223F-D1E3-374D-B414-A5ED5A844E5F}"/>
              </a:ext>
            </a:extLst>
          </p:cNvPr>
          <p:cNvGrpSpPr/>
          <p:nvPr userDrawn="1"/>
        </p:nvGrpSpPr>
        <p:grpSpPr>
          <a:xfrm>
            <a:off x="-595649" y="0"/>
            <a:ext cx="12787649" cy="6858000"/>
            <a:chOff x="-595649" y="0"/>
            <a:chExt cx="12787649" cy="685800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C04AFEC4-40E3-8E4A-A99E-5C49C0BBE299}"/>
                </a:ext>
              </a:extLst>
            </p:cNvPr>
            <p:cNvSpPr/>
            <p:nvPr userDrawn="1"/>
          </p:nvSpPr>
          <p:spPr>
            <a:xfrm>
              <a:off x="0" y="0"/>
              <a:ext cx="5399632" cy="2343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91BC340-DC1F-8F4C-AFC6-ED5AEA5E47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21865"/>
              <a:ext cx="12188786" cy="4136135"/>
            </a:xfrm>
            <a:prstGeom prst="rect">
              <a:avLst/>
            </a:prstGeom>
          </p:spPr>
        </p:pic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96FF5E9A-6321-7849-B2C1-635A2683EBBA}"/>
                </a:ext>
              </a:extLst>
            </p:cNvPr>
            <p:cNvSpPr/>
            <p:nvPr userDrawn="1"/>
          </p:nvSpPr>
          <p:spPr>
            <a:xfrm>
              <a:off x="3837810" y="0"/>
              <a:ext cx="8354190" cy="342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Freihandform 21">
              <a:extLst>
                <a:ext uri="{FF2B5EF4-FFF2-40B4-BE49-F238E27FC236}">
                  <a16:creationId xmlns:a16="http://schemas.microsoft.com/office/drawing/2014/main" id="{FD629A1C-ED5D-AE45-9321-D5C88BBB9C46}"/>
                </a:ext>
              </a:extLst>
            </p:cNvPr>
            <p:cNvSpPr/>
            <p:nvPr userDrawn="1"/>
          </p:nvSpPr>
          <p:spPr>
            <a:xfrm rot="21169903">
              <a:off x="-595649" y="512789"/>
              <a:ext cx="4523513" cy="5622177"/>
            </a:xfrm>
            <a:custGeom>
              <a:avLst/>
              <a:gdLst>
                <a:gd name="connsiteX0" fmla="*/ 3392999 w 4523513"/>
                <a:gd name="connsiteY0" fmla="*/ 23897 h 5622177"/>
                <a:gd name="connsiteX1" fmla="*/ 4266021 w 4523513"/>
                <a:gd name="connsiteY1" fmla="*/ 270370 h 5622177"/>
                <a:gd name="connsiteX2" fmla="*/ 4523513 w 4523513"/>
                <a:gd name="connsiteY2" fmla="*/ 403107 h 5622177"/>
                <a:gd name="connsiteX3" fmla="*/ 3926905 w 4523513"/>
                <a:gd name="connsiteY3" fmla="*/ 1431740 h 5622177"/>
                <a:gd name="connsiteX4" fmla="*/ 3768585 w 4523513"/>
                <a:gd name="connsiteY4" fmla="*/ 1350126 h 5622177"/>
                <a:gd name="connsiteX5" fmla="*/ 3240444 w 4523513"/>
                <a:gd name="connsiteY5" fmla="*/ 1201021 h 5622177"/>
                <a:gd name="connsiteX6" fmla="*/ 1202279 w 4523513"/>
                <a:gd name="connsiteY6" fmla="*/ 2783792 h 5622177"/>
                <a:gd name="connsiteX7" fmla="*/ 1949555 w 4523513"/>
                <a:gd name="connsiteY7" fmla="*/ 4494909 h 5622177"/>
                <a:gd name="connsiteX8" fmla="*/ 2095521 w 4523513"/>
                <a:gd name="connsiteY8" fmla="*/ 4589301 h 5622177"/>
                <a:gd name="connsiteX9" fmla="*/ 1496452 w 4523513"/>
                <a:gd name="connsiteY9" fmla="*/ 5622177 h 5622177"/>
                <a:gd name="connsiteX10" fmla="*/ 1259149 w 4523513"/>
                <a:gd name="connsiteY10" fmla="*/ 5468720 h 5622177"/>
                <a:gd name="connsiteX11" fmla="*/ 23896 w 4523513"/>
                <a:gd name="connsiteY11" fmla="*/ 2640229 h 5622177"/>
                <a:gd name="connsiteX12" fmla="*/ 3392999 w 4523513"/>
                <a:gd name="connsiteY12" fmla="*/ 23897 h 5622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23513" h="5622177">
                  <a:moveTo>
                    <a:pt x="3392999" y="23897"/>
                  </a:moveTo>
                  <a:cubicBezTo>
                    <a:pt x="3702905" y="62873"/>
                    <a:pt x="3995885" y="147571"/>
                    <a:pt x="4266021" y="270370"/>
                  </a:cubicBezTo>
                  <a:lnTo>
                    <a:pt x="4523513" y="403107"/>
                  </a:lnTo>
                  <a:lnTo>
                    <a:pt x="3926905" y="1431740"/>
                  </a:lnTo>
                  <a:lnTo>
                    <a:pt x="3768585" y="1350126"/>
                  </a:lnTo>
                  <a:cubicBezTo>
                    <a:pt x="3605165" y="1275839"/>
                    <a:pt x="3427924" y="1224600"/>
                    <a:pt x="3240444" y="1201021"/>
                  </a:cubicBezTo>
                  <a:cubicBezTo>
                    <a:pt x="2240550" y="1075267"/>
                    <a:pt x="1328033" y="1783898"/>
                    <a:pt x="1202279" y="2783792"/>
                  </a:cubicBezTo>
                  <a:cubicBezTo>
                    <a:pt x="1115824" y="3471219"/>
                    <a:pt x="1423745" y="4117347"/>
                    <a:pt x="1949555" y="4494909"/>
                  </a:cubicBezTo>
                  <a:lnTo>
                    <a:pt x="2095521" y="4589301"/>
                  </a:lnTo>
                  <a:lnTo>
                    <a:pt x="1496452" y="5622177"/>
                  </a:lnTo>
                  <a:lnTo>
                    <a:pt x="1259149" y="5468720"/>
                  </a:lnTo>
                  <a:cubicBezTo>
                    <a:pt x="389980" y="4844606"/>
                    <a:pt x="-119016" y="3776552"/>
                    <a:pt x="23896" y="2640229"/>
                  </a:cubicBezTo>
                  <a:cubicBezTo>
                    <a:pt x="231768" y="987397"/>
                    <a:pt x="1740166" y="-183975"/>
                    <a:pt x="3392999" y="238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Freihandform 22">
              <a:extLst>
                <a:ext uri="{FF2B5EF4-FFF2-40B4-BE49-F238E27FC236}">
                  <a16:creationId xmlns:a16="http://schemas.microsoft.com/office/drawing/2014/main" id="{5FE8628E-66E4-8E49-AA8C-D64FB916E349}"/>
                </a:ext>
              </a:extLst>
            </p:cNvPr>
            <p:cNvSpPr/>
            <p:nvPr userDrawn="1"/>
          </p:nvSpPr>
          <p:spPr>
            <a:xfrm>
              <a:off x="611505" y="1604270"/>
              <a:ext cx="3649460" cy="3649460"/>
            </a:xfrm>
            <a:custGeom>
              <a:avLst/>
              <a:gdLst>
                <a:gd name="connsiteX0" fmla="*/ 1824730 w 3649460"/>
                <a:gd name="connsiteY0" fmla="*/ 1224785 h 3649460"/>
                <a:gd name="connsiteX1" fmla="*/ 1224785 w 3649460"/>
                <a:gd name="connsiteY1" fmla="*/ 1824730 h 3649460"/>
                <a:gd name="connsiteX2" fmla="*/ 1824730 w 3649460"/>
                <a:gd name="connsiteY2" fmla="*/ 2424675 h 3649460"/>
                <a:gd name="connsiteX3" fmla="*/ 2424675 w 3649460"/>
                <a:gd name="connsiteY3" fmla="*/ 1824730 h 3649460"/>
                <a:gd name="connsiteX4" fmla="*/ 1824730 w 3649460"/>
                <a:gd name="connsiteY4" fmla="*/ 1224785 h 3649460"/>
                <a:gd name="connsiteX5" fmla="*/ 1824730 w 3649460"/>
                <a:gd name="connsiteY5" fmla="*/ 0 h 3649460"/>
                <a:gd name="connsiteX6" fmla="*/ 3649460 w 3649460"/>
                <a:gd name="connsiteY6" fmla="*/ 1824730 h 3649460"/>
                <a:gd name="connsiteX7" fmla="*/ 1824730 w 3649460"/>
                <a:gd name="connsiteY7" fmla="*/ 3649460 h 3649460"/>
                <a:gd name="connsiteX8" fmla="*/ 0 w 3649460"/>
                <a:gd name="connsiteY8" fmla="*/ 1824730 h 3649460"/>
                <a:gd name="connsiteX9" fmla="*/ 1824730 w 3649460"/>
                <a:gd name="connsiteY9" fmla="*/ 0 h 3649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49460" h="3649460">
                  <a:moveTo>
                    <a:pt x="1824730" y="1224785"/>
                  </a:moveTo>
                  <a:cubicBezTo>
                    <a:pt x="1493390" y="1224785"/>
                    <a:pt x="1224785" y="1493390"/>
                    <a:pt x="1224785" y="1824730"/>
                  </a:cubicBezTo>
                  <a:cubicBezTo>
                    <a:pt x="1224785" y="2156070"/>
                    <a:pt x="1493390" y="2424675"/>
                    <a:pt x="1824730" y="2424675"/>
                  </a:cubicBezTo>
                  <a:cubicBezTo>
                    <a:pt x="2156070" y="2424675"/>
                    <a:pt x="2424675" y="2156070"/>
                    <a:pt x="2424675" y="1824730"/>
                  </a:cubicBezTo>
                  <a:cubicBezTo>
                    <a:pt x="2424675" y="1493390"/>
                    <a:pt x="2156070" y="1224785"/>
                    <a:pt x="1824730" y="1224785"/>
                  </a:cubicBezTo>
                  <a:close/>
                  <a:moveTo>
                    <a:pt x="1824730" y="0"/>
                  </a:moveTo>
                  <a:cubicBezTo>
                    <a:pt x="2832501" y="0"/>
                    <a:pt x="3649460" y="816959"/>
                    <a:pt x="3649460" y="1824730"/>
                  </a:cubicBezTo>
                  <a:cubicBezTo>
                    <a:pt x="3649460" y="2832501"/>
                    <a:pt x="2832501" y="3649460"/>
                    <a:pt x="1824730" y="3649460"/>
                  </a:cubicBezTo>
                  <a:cubicBezTo>
                    <a:pt x="816959" y="3649460"/>
                    <a:pt x="0" y="2832501"/>
                    <a:pt x="0" y="1824730"/>
                  </a:cubicBezTo>
                  <a:cubicBezTo>
                    <a:pt x="0" y="816959"/>
                    <a:pt x="816959" y="0"/>
                    <a:pt x="1824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" name="Titel 1">
            <a:extLst>
              <a:ext uri="{FF2B5EF4-FFF2-40B4-BE49-F238E27FC236}">
                <a16:creationId xmlns:a16="http://schemas.microsoft.com/office/drawing/2014/main" id="{FB923572-34A5-E046-B451-FFA66BD63485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246128" y="3698542"/>
            <a:ext cx="5231642" cy="1037230"/>
          </a:xfrm>
        </p:spPr>
        <p:txBody>
          <a:bodyPr anchor="b"/>
          <a:lstStyle>
            <a:lvl1pPr algn="l">
              <a:lnSpc>
                <a:spcPts val="3400"/>
              </a:lnSpc>
              <a:defRPr sz="3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29D1E95C-EC60-6D43-98B8-8E2C8926B7B5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246127" y="6193346"/>
            <a:ext cx="5231643" cy="357580"/>
          </a:xfrm>
        </p:spPr>
        <p:txBody>
          <a:bodyPr>
            <a:noAutofit/>
          </a:bodyPr>
          <a:lstStyle>
            <a:lvl1pPr marL="0" indent="0" algn="l">
              <a:lnSpc>
                <a:spcPts val="1900"/>
              </a:lnSpc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Vorname, Name ∙ XX. Monat 2023</a:t>
            </a:r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721" y="469106"/>
            <a:ext cx="3564000" cy="817826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  <p:sp>
        <p:nvSpPr>
          <p:cNvPr id="24" name="Textplatzhalter 16">
            <a:extLst>
              <a:ext uri="{FF2B5EF4-FFF2-40B4-BE49-F238E27FC236}">
                <a16:creationId xmlns:a16="http://schemas.microsoft.com/office/drawing/2014/main" id="{5F774716-A900-0D4E-B87B-99B5185E752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6127" y="4673248"/>
            <a:ext cx="5231643" cy="1372710"/>
          </a:xfrm>
        </p:spPr>
        <p:txBody>
          <a:bodyPr>
            <a:noAutofit/>
          </a:bodyPr>
          <a:lstStyle>
            <a:lvl1pPr>
              <a:lnSpc>
                <a:spcPts val="3400"/>
              </a:lnSpc>
              <a:spcAft>
                <a:spcPts val="0"/>
              </a:spcAft>
              <a:defRPr sz="34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Subtitelmasterformat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32039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953">
          <p15:clr>
            <a:srgbClr val="FBAE40"/>
          </p15:clr>
        </p15:guide>
        <p15:guide id="3" orient="horz" pos="822">
          <p15:clr>
            <a:srgbClr val="FBAE40"/>
          </p15:clr>
        </p15:guide>
        <p15:guide id="4" pos="590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38110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877130" y="968989"/>
            <a:ext cx="10381397" cy="396000"/>
          </a:xfrm>
        </p:spPr>
        <p:txBody>
          <a:bodyPr anchor="t" anchorCtr="0"/>
          <a:lstStyle>
            <a:lvl1pPr algn="l">
              <a:lnSpc>
                <a:spcPts val="3300"/>
              </a:lnSpc>
              <a:spcAft>
                <a:spcPts val="0"/>
              </a:spcAft>
              <a:defRPr sz="2600" b="0" spc="50" baseline="0"/>
            </a:lvl1pPr>
          </a:lstStyle>
          <a:p>
            <a:r>
              <a:rPr lang="de-DE" dirty="0"/>
              <a:t>Agenda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5073450-F304-9B4D-80DB-B084B8049A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1155"/>
            <a:ext cx="12218535" cy="343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1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95B3F1B2-C927-4945-A3FD-B2E22C8C41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1155"/>
            <a:ext cx="12218535" cy="3436845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>
          <a:xfrm>
            <a:off x="0" y="0"/>
            <a:ext cx="12192000" cy="3430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539400" y="369872"/>
            <a:ext cx="11113200" cy="5853526"/>
          </a:xfrm>
          <a:prstGeom prst="rect">
            <a:avLst/>
          </a:prstGeom>
          <a:solidFill>
            <a:srgbClr val="A8C30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1" name="Titel 1"/>
          <p:cNvSpPr>
            <a:spLocks noGrp="1"/>
          </p:cNvSpPr>
          <p:nvPr>
            <p:ph type="ctrTitle" hasCustomPrompt="1"/>
          </p:nvPr>
        </p:nvSpPr>
        <p:spPr>
          <a:xfrm>
            <a:off x="877130" y="968989"/>
            <a:ext cx="6506309" cy="396000"/>
          </a:xfrm>
        </p:spPr>
        <p:txBody>
          <a:bodyPr anchor="t" anchorCtr="0"/>
          <a:lstStyle>
            <a:lvl1pPr algn="l">
              <a:lnSpc>
                <a:spcPts val="3300"/>
              </a:lnSpc>
              <a:spcAft>
                <a:spcPts val="0"/>
              </a:spcAft>
              <a:defRPr sz="2600" b="0" spc="50" baseline="0"/>
            </a:lvl1pPr>
          </a:lstStyle>
          <a:p>
            <a:r>
              <a:rPr lang="de-DE" dirty="0"/>
              <a:t>Agenda…    mehr als fünf Zeilen</a:t>
            </a:r>
            <a:br>
              <a:rPr lang="de-DE" dirty="0"/>
            </a:br>
            <a:r>
              <a:rPr lang="de-DE" dirty="0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r>
              <a:rPr lang="de-DE" dirty="0" err="1"/>
              <a:t>Agenda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802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02451" y="6252677"/>
            <a:ext cx="572249" cy="365125"/>
          </a:xfrm>
          <a:prstGeom prst="rect">
            <a:avLst/>
          </a:prstGeom>
        </p:spPr>
        <p:txBody>
          <a:bodyPr vert="horz" lIns="0" tIns="36000" rIns="0" bIns="36000" rtlCol="0" anchor="ctr"/>
          <a:lstStyle>
            <a:lvl1pPr algn="ctr">
              <a:lnSpc>
                <a:spcPts val="2400"/>
              </a:lnSpc>
              <a:defRPr sz="2000">
                <a:solidFill>
                  <a:schemeClr val="tx1"/>
                </a:solidFill>
              </a:defRPr>
            </a:lvl1pPr>
          </a:lstStyle>
          <a:p>
            <a:fld id="{66C69CBE-41A4-47CA-9EC3-770EB11FF46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2"/>
          </p:nvPr>
        </p:nvSpPr>
        <p:spPr>
          <a:xfrm>
            <a:off x="838200" y="1562100"/>
            <a:ext cx="8242004" cy="43513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1134"/>
              </a:spcAft>
              <a:buClrTx/>
              <a:buSzTx/>
              <a:buFontTx/>
              <a:buNone/>
              <a:tabLst/>
              <a:defRPr/>
            </a:lvl1pPr>
            <a:lvl2pPr marL="252000" marR="0" indent="-25200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1134"/>
              </a:spcAft>
              <a:buClr>
                <a:srgbClr val="37464B"/>
              </a:buClr>
              <a:buSzTx/>
              <a:buFont typeface="Wingdings" panose="05000000000000000000" pitchFamily="2" charset="2"/>
              <a:buChar char="§"/>
              <a:tabLst/>
              <a:defRPr/>
            </a:lvl2pPr>
            <a:lvl3pPr marL="447675" marR="0" indent="-195263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134"/>
              </a:spcAft>
              <a:buClr>
                <a:srgbClr val="A8C303"/>
              </a:buClr>
              <a:buSzTx/>
              <a:buFont typeface="Wingdings" panose="05000000000000000000" pitchFamily="2" charset="2"/>
              <a:buChar char="§"/>
              <a:tabLst/>
              <a:defRPr/>
            </a:lvl3pPr>
            <a:lvl4pPr marL="623888" marR="0" indent="-17621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1134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lvl4pPr>
            <a:lvl5pPr marL="623888" marR="0" indent="-17621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1134"/>
              </a:spcAft>
              <a:buClrTx/>
              <a:buSzPct val="90000"/>
              <a:buFont typeface="Calibri" panose="020F0502020204030204" pitchFamily="34" charset="0"/>
              <a:buChar char="→"/>
              <a:tabLst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1134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3746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18065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02451" y="6252677"/>
            <a:ext cx="572249" cy="365125"/>
          </a:xfrm>
          <a:prstGeom prst="rect">
            <a:avLst/>
          </a:prstGeom>
        </p:spPr>
        <p:txBody>
          <a:bodyPr vert="horz" lIns="0" tIns="36000" rIns="0" bIns="36000" rtlCol="0" anchor="ctr"/>
          <a:lstStyle>
            <a:lvl1pPr algn="ctr">
              <a:lnSpc>
                <a:spcPts val="2400"/>
              </a:lnSpc>
              <a:defRPr sz="2000">
                <a:solidFill>
                  <a:schemeClr val="tx1"/>
                </a:solidFill>
              </a:defRPr>
            </a:lvl1pPr>
          </a:lstStyle>
          <a:p>
            <a:fld id="{66C69CBE-41A4-47CA-9EC3-770EB11FF46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2"/>
          </p:nvPr>
        </p:nvSpPr>
        <p:spPr>
          <a:xfrm>
            <a:off x="838200" y="1562100"/>
            <a:ext cx="824200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Rechteck 2"/>
          <p:cNvSpPr/>
          <p:nvPr userDrawn="1"/>
        </p:nvSpPr>
        <p:spPr>
          <a:xfrm>
            <a:off x="9548949" y="5913438"/>
            <a:ext cx="2643051" cy="944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122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CBE-41A4-47CA-9EC3-770EB11FF461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498146" y="3840770"/>
            <a:ext cx="5753554" cy="1728787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Format „Wichtig“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838200" y="1556390"/>
            <a:ext cx="6413500" cy="21939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83" y="3872669"/>
            <a:ext cx="539496" cy="539496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8089900" y="1658938"/>
            <a:ext cx="3142207" cy="2374900"/>
          </a:xfrm>
          <a:ln w="15875">
            <a:solidFill>
              <a:schemeClr val="tx1"/>
            </a:solidFill>
            <a:prstDash val="sysDot"/>
          </a:ln>
        </p:spPr>
        <p:txBody>
          <a:bodyPr lIns="216000" tIns="180000" rIns="216000" bIns="180000"/>
          <a:lstStyle>
            <a:lvl6pPr>
              <a:defRPr baseline="0"/>
            </a:lvl6pPr>
          </a:lstStyle>
          <a:p>
            <a:pPr lvl="5"/>
            <a:r>
              <a:rPr lang="de-DE" dirty="0"/>
              <a:t>Infokasten 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45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6800" y="1659600"/>
            <a:ext cx="5066328" cy="41256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CBE-41A4-47CA-9EC3-770EB11FF461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59215" y="1659517"/>
            <a:ext cx="170738" cy="4184781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none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  <p:sp>
        <p:nvSpPr>
          <p:cNvPr id="12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6264322" y="1556390"/>
            <a:ext cx="5581936" cy="42302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34537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7248" y="1659518"/>
            <a:ext cx="3264375" cy="41271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CBE-41A4-47CA-9EC3-770EB11FF461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4482151" y="1556390"/>
            <a:ext cx="7377753" cy="42302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59215" y="1659517"/>
            <a:ext cx="170738" cy="4184781"/>
          </a:xfrm>
        </p:spPr>
        <p:txBody>
          <a:bodyPr vert="vert270"/>
          <a:lstStyle>
            <a:lvl1pPr>
              <a:lnSpc>
                <a:spcPts val="1200"/>
              </a:lnSpc>
              <a:spcAft>
                <a:spcPts val="0"/>
              </a:spcAft>
              <a:defRPr sz="900" cap="none" spc="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© Bildnachweis/</a:t>
            </a:r>
            <a:r>
              <a:rPr lang="de-DE" dirty="0" err="1"/>
              <a:t>Credit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155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209550"/>
            <a:ext cx="10515600" cy="906463"/>
          </a:xfrm>
          <a:prstGeom prst="rect">
            <a:avLst/>
          </a:prstGeom>
        </p:spPr>
        <p:txBody>
          <a:bodyPr vert="horz" lIns="0" tIns="36000" rIns="0" bIns="3600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57249" y="1561702"/>
            <a:ext cx="10515600" cy="4351338"/>
          </a:xfrm>
          <a:prstGeom prst="rect">
            <a:avLst/>
          </a:prstGeom>
        </p:spPr>
        <p:txBody>
          <a:bodyPr vert="horz" lIns="0" tIns="36000" rIns="0" bIns="3600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1134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3746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 bearbeiten</a:t>
            </a:r>
          </a:p>
          <a:p>
            <a:pPr marL="252000" marR="0" lvl="1" indent="-25200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1134"/>
              </a:spcAft>
              <a:buClr>
                <a:srgbClr val="37464B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3746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Zweite Ebene</a:t>
            </a:r>
          </a:p>
          <a:p>
            <a:pPr marL="447675" marR="0" lvl="2" indent="-195263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134"/>
              </a:spcAft>
              <a:buClr>
                <a:srgbClr val="A8C30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746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Dritte Ebene</a:t>
            </a:r>
          </a:p>
          <a:p>
            <a:pPr marL="623888" marR="0" lvl="3" indent="-17621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1134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500" b="0" i="0" u="none" strike="noStrike" kern="1200" cap="none" spc="0" normalizeH="0" baseline="0" noProof="0" dirty="0">
                <a:ln>
                  <a:noFill/>
                </a:ln>
                <a:solidFill>
                  <a:srgbClr val="3746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Vierte Ebene</a:t>
            </a:r>
          </a:p>
          <a:p>
            <a:pPr marL="623888" marR="0" lvl="4" indent="-17621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1134"/>
              </a:spcAft>
              <a:buClrTx/>
              <a:buSzPct val="90000"/>
              <a:buFont typeface="Calibri" panose="020F0502020204030204" pitchFamily="34" charset="0"/>
              <a:buChar char="→"/>
              <a:tabLst/>
              <a:defRPr/>
            </a:pPr>
            <a:r>
              <a:rPr kumimoji="0" lang="de-DE" sz="1500" b="0" i="0" u="none" strike="noStrike" kern="1200" cap="none" spc="0" normalizeH="0" baseline="0" noProof="0" dirty="0">
                <a:ln>
                  <a:noFill/>
                </a:ln>
                <a:solidFill>
                  <a:srgbClr val="3746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Fünfte Ebene</a:t>
            </a:r>
          </a:p>
          <a:p>
            <a:pPr lvl="5"/>
            <a:r>
              <a:rPr lang="de-DE" dirty="0"/>
              <a:t>Bildunterschrift</a:t>
            </a:r>
          </a:p>
          <a:p>
            <a:pPr lvl="6"/>
            <a:r>
              <a:rPr lang="de-DE" dirty="0"/>
              <a:t>Info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57249" y="6330156"/>
            <a:ext cx="8222955" cy="260350"/>
          </a:xfrm>
          <a:prstGeom prst="rect">
            <a:avLst/>
          </a:prstGeom>
        </p:spPr>
        <p:txBody>
          <a:bodyPr vert="horz" lIns="0" tIns="36000" rIns="0" bIns="36000" rtlCol="0" anchor="ctr"/>
          <a:lstStyle>
            <a:lvl1pPr algn="l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02451" y="6252677"/>
            <a:ext cx="572249" cy="365125"/>
          </a:xfrm>
          <a:prstGeom prst="rect">
            <a:avLst/>
          </a:prstGeom>
        </p:spPr>
        <p:txBody>
          <a:bodyPr vert="horz" lIns="0" tIns="36000" rIns="0" bIns="36000" rtlCol="0" anchor="ctr"/>
          <a:lstStyle>
            <a:lvl1pPr algn="ctr">
              <a:lnSpc>
                <a:spcPts val="2400"/>
              </a:lnSpc>
              <a:defRPr sz="2000">
                <a:solidFill>
                  <a:schemeClr val="tx1"/>
                </a:solidFill>
              </a:defRPr>
            </a:lvl1pPr>
          </a:lstStyle>
          <a:p>
            <a:fld id="{66C69CBE-41A4-47CA-9EC3-770EB11FF46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468" y="6168984"/>
            <a:ext cx="2092346" cy="48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4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660" r:id="rId3"/>
    <p:sldLayoutId id="2147483735" r:id="rId4"/>
    <p:sldLayoutId id="2147483650" r:id="rId5"/>
    <p:sldLayoutId id="2147483737" r:id="rId6"/>
    <p:sldLayoutId id="2147483652" r:id="rId7"/>
    <p:sldLayoutId id="2147483665" r:id="rId8"/>
    <p:sldLayoutId id="2147483662" r:id="rId9"/>
    <p:sldLayoutId id="2147483663" r:id="rId10"/>
    <p:sldLayoutId id="2147483664" r:id="rId11"/>
    <p:sldLayoutId id="2147483661" r:id="rId12"/>
    <p:sldLayoutId id="2147483740" r:id="rId13"/>
    <p:sldLayoutId id="2147483741" r:id="rId14"/>
    <p:sldLayoutId id="2147483742" r:id="rId15"/>
  </p:sldLayoutIdLst>
  <p:hf hdr="0" dt="0"/>
  <p:txStyles>
    <p:titleStyle>
      <a:lvl1pPr algn="l" defTabSz="914400" rtl="0" eaLnBrk="1" latinLnBrk="0" hangingPunct="1">
        <a:lnSpc>
          <a:spcPts val="2400"/>
        </a:lnSpc>
        <a:spcBef>
          <a:spcPct val="0"/>
        </a:spcBef>
        <a:buNone/>
        <a:defRPr sz="26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ts val="2600"/>
        </a:lnSpc>
        <a:spcBef>
          <a:spcPts val="0"/>
        </a:spcBef>
        <a:spcAft>
          <a:spcPts val="1134"/>
        </a:spcAft>
        <a:buClrTx/>
        <a:buSzTx/>
        <a:buFontTx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marR="0" indent="-252000" algn="l" defTabSz="914400" rtl="0" eaLnBrk="1" fontAlgn="auto" latinLnBrk="0" hangingPunct="1">
        <a:lnSpc>
          <a:spcPts val="2600"/>
        </a:lnSpc>
        <a:spcBef>
          <a:spcPts val="0"/>
        </a:spcBef>
        <a:spcAft>
          <a:spcPts val="1134"/>
        </a:spcAft>
        <a:buClr>
          <a:srgbClr val="37464B"/>
        </a:buClr>
        <a:buSzTx/>
        <a:buFont typeface="Wingdings" panose="05000000000000000000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marR="0" indent="-195263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134"/>
        </a:spcAft>
        <a:buClr>
          <a:srgbClr val="A8C303"/>
        </a:buClr>
        <a:buSzTx/>
        <a:buFont typeface="Wingdings" panose="05000000000000000000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23888" marR="0" indent="-176213" algn="l" defTabSz="914400" rtl="0" eaLnBrk="1" fontAlgn="auto" latinLnBrk="0" hangingPunct="1">
        <a:lnSpc>
          <a:spcPts val="2000"/>
        </a:lnSpc>
        <a:spcBef>
          <a:spcPts val="0"/>
        </a:spcBef>
        <a:spcAft>
          <a:spcPts val="1134"/>
        </a:spcAft>
        <a:buClrTx/>
        <a:buSzTx/>
        <a:buFont typeface="Wingdings" panose="05000000000000000000" pitchFamily="2" charset="2"/>
        <a:buChar char="§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623888" marR="0" indent="-176213" algn="l" defTabSz="914400" rtl="0" eaLnBrk="1" fontAlgn="auto" latinLnBrk="0" hangingPunct="1">
        <a:lnSpc>
          <a:spcPts val="2000"/>
        </a:lnSpc>
        <a:spcBef>
          <a:spcPts val="0"/>
        </a:spcBef>
        <a:spcAft>
          <a:spcPts val="1134"/>
        </a:spcAft>
        <a:buClrTx/>
        <a:buSzPct val="90000"/>
        <a:buFont typeface="Calibri" panose="020F0502020204030204" pitchFamily="34" charset="0"/>
        <a:buChar char="→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ts val="2000"/>
        </a:lnSpc>
        <a:spcBef>
          <a:spcPts val="0"/>
        </a:spcBef>
        <a:spcAft>
          <a:spcPts val="1134"/>
        </a:spcAft>
        <a:buFontTx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ts val="2600"/>
        </a:lnSpc>
        <a:spcBef>
          <a:spcPts val="0"/>
        </a:spcBef>
        <a:spcAft>
          <a:spcPts val="1134"/>
        </a:spcAft>
        <a:buSzPct val="300000"/>
        <a:buFontTx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50928" y="3698542"/>
            <a:ext cx="6026842" cy="1037230"/>
          </a:xfrm>
        </p:spPr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technologies</a:t>
            </a:r>
            <a:r>
              <a:rPr lang="de-DE" dirty="0"/>
              <a:t> </a:t>
            </a:r>
            <a:r>
              <a:rPr lang="de-DE" dirty="0" err="1"/>
              <a:t>behind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DDB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Daniel van Ross, June 2023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5450929" y="4673248"/>
            <a:ext cx="6026842" cy="1372710"/>
          </a:xfrm>
        </p:spPr>
        <p:txBody>
          <a:bodyPr/>
          <a:lstStyle/>
          <a:p>
            <a:r>
              <a:rPr lang="de-DE" dirty="0"/>
              <a:t>An </a:t>
            </a:r>
            <a:r>
              <a:rPr lang="de-DE" dirty="0" err="1"/>
              <a:t>overview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345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– Search </a:t>
            </a:r>
            <a:r>
              <a:rPr lang="de-DE" dirty="0" err="1"/>
              <a:t>server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4160515" y="4241072"/>
            <a:ext cx="1449982" cy="387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22233CF-8850-49C1-93D0-189E8AA05520}"/>
              </a:ext>
            </a:extLst>
          </p:cNvPr>
          <p:cNvCxnSpPr>
            <a:cxnSpLocks/>
            <a:endCxn id="6" idx="2"/>
          </p:cNvCxnSpPr>
          <p:nvPr/>
        </p:nvCxnSpPr>
        <p:spPr>
          <a:xfrm flipH="1" flipV="1">
            <a:off x="5610497" y="4241072"/>
            <a:ext cx="1357444" cy="387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34AA8FD9-704F-4100-BBAB-9FCA95B3D2E6}"/>
              </a:ext>
            </a:extLst>
          </p:cNvPr>
          <p:cNvSpPr/>
          <p:nvPr/>
        </p:nvSpPr>
        <p:spPr>
          <a:xfrm>
            <a:off x="3421383" y="469681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1B821F8F-74E4-4F4D-86F7-009F8EDC42E1}"/>
              </a:ext>
            </a:extLst>
          </p:cNvPr>
          <p:cNvSpPr/>
          <p:nvPr/>
        </p:nvSpPr>
        <p:spPr>
          <a:xfrm>
            <a:off x="3378384" y="4654225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EEBCD65B-456D-48AC-941E-7FD2D68C8FF8}"/>
              </a:ext>
            </a:extLst>
          </p:cNvPr>
          <p:cNvSpPr/>
          <p:nvPr/>
        </p:nvSpPr>
        <p:spPr>
          <a:xfrm>
            <a:off x="3335385" y="462012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1E38FA5-454F-4CEE-BE21-1409636A3B43}"/>
              </a:ext>
            </a:extLst>
          </p:cNvPr>
          <p:cNvSpPr/>
          <p:nvPr/>
        </p:nvSpPr>
        <p:spPr>
          <a:xfrm>
            <a:off x="3291840" y="458602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8E0F7D8F-3508-413C-A4C6-2293F940B069}"/>
              </a:ext>
            </a:extLst>
          </p:cNvPr>
          <p:cNvSpPr/>
          <p:nvPr/>
        </p:nvSpPr>
        <p:spPr>
          <a:xfrm>
            <a:off x="5872838" y="4635965"/>
            <a:ext cx="2190206" cy="8015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49435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28CBA-F707-42C2-B8C6-A0854DAA4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storage</a:t>
            </a:r>
            <a:r>
              <a:rPr lang="de-DE" dirty="0"/>
              <a:t> - </a:t>
            </a:r>
            <a:r>
              <a:rPr lang="de-DE" dirty="0" err="1"/>
              <a:t>Solr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557EF9-30BB-4B91-AB1D-6E7F8A720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35AFC8-F9DD-4AA1-BA90-2F11F76463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standalone</a:t>
            </a:r>
            <a:r>
              <a:rPr lang="de-DE" dirty="0"/>
              <a:t> </a:t>
            </a:r>
            <a:r>
              <a:rPr lang="de-DE" dirty="0" err="1"/>
              <a:t>enterprise</a:t>
            </a:r>
            <a:r>
              <a:rPr lang="de-DE" dirty="0"/>
              <a:t> grade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server</a:t>
            </a:r>
            <a:r>
              <a:rPr lang="de-DE" dirty="0"/>
              <a:t> </a:t>
            </a:r>
          </a:p>
          <a:p>
            <a:r>
              <a:rPr lang="de-DE" dirty="0"/>
              <a:t>REST-like API</a:t>
            </a:r>
          </a:p>
          <a:p>
            <a:r>
              <a:rPr lang="de-DE" dirty="0" err="1"/>
              <a:t>developed</a:t>
            </a:r>
            <a:r>
              <a:rPr lang="de-DE" dirty="0"/>
              <a:t> in 2004, open </a:t>
            </a:r>
            <a:r>
              <a:rPr lang="de-DE" dirty="0" err="1"/>
              <a:t>sourced</a:t>
            </a:r>
            <a:r>
              <a:rPr lang="de-DE" dirty="0"/>
              <a:t> in 2006</a:t>
            </a:r>
          </a:p>
          <a:p>
            <a:r>
              <a:rPr lang="de-DE" dirty="0"/>
              <a:t>Apache top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project</a:t>
            </a:r>
            <a:endParaRPr lang="de-DE" dirty="0"/>
          </a:p>
          <a:p>
            <a:r>
              <a:rPr lang="de-DE" dirty="0" err="1"/>
              <a:t>implemented</a:t>
            </a:r>
            <a:r>
              <a:rPr lang="de-DE" dirty="0"/>
              <a:t> in Java,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Lucene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pic>
        <p:nvPicPr>
          <p:cNvPr id="1026" name="Picture 2" descr="Solr logo">
            <a:extLst>
              <a:ext uri="{FF2B5EF4-FFF2-40B4-BE49-F238E27FC236}">
                <a16:creationId xmlns:a16="http://schemas.microsoft.com/office/drawing/2014/main" id="{A21B1EE3-862F-4523-9E63-EE4CF6231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092" y="2285879"/>
            <a:ext cx="2252224" cy="114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194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Search </a:t>
            </a:r>
            <a:r>
              <a:rPr lang="de-DE" dirty="0" err="1"/>
              <a:t>server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4160515" y="4241072"/>
            <a:ext cx="1449982" cy="387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22233CF-8850-49C1-93D0-189E8AA05520}"/>
              </a:ext>
            </a:extLst>
          </p:cNvPr>
          <p:cNvCxnSpPr>
            <a:cxnSpLocks/>
            <a:endCxn id="6" idx="2"/>
          </p:cNvCxnSpPr>
          <p:nvPr/>
        </p:nvCxnSpPr>
        <p:spPr>
          <a:xfrm flipH="1" flipV="1">
            <a:off x="5610497" y="4241072"/>
            <a:ext cx="1357444" cy="387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70F45375-0ACB-4683-861A-2BA879C142B3}"/>
              </a:ext>
            </a:extLst>
          </p:cNvPr>
          <p:cNvSpPr/>
          <p:nvPr/>
        </p:nvSpPr>
        <p:spPr>
          <a:xfrm>
            <a:off x="5872838" y="4635965"/>
            <a:ext cx="2190206" cy="8015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endParaRPr lang="de-DE" dirty="0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8C619A35-9DF9-423A-9547-A9612196C03B}"/>
              </a:ext>
            </a:extLst>
          </p:cNvPr>
          <p:cNvSpPr/>
          <p:nvPr/>
        </p:nvSpPr>
        <p:spPr>
          <a:xfrm>
            <a:off x="3421383" y="469681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F43C35B5-A0EC-4BCF-8311-56546B9BA95F}"/>
              </a:ext>
            </a:extLst>
          </p:cNvPr>
          <p:cNvSpPr/>
          <p:nvPr/>
        </p:nvSpPr>
        <p:spPr>
          <a:xfrm>
            <a:off x="3378384" y="4654225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18265BFD-4984-4F0B-830D-7203293061FD}"/>
              </a:ext>
            </a:extLst>
          </p:cNvPr>
          <p:cNvSpPr/>
          <p:nvPr/>
        </p:nvSpPr>
        <p:spPr>
          <a:xfrm>
            <a:off x="3335385" y="462012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63E69B26-300F-40D6-913C-BA270E592B8E}"/>
              </a:ext>
            </a:extLst>
          </p:cNvPr>
          <p:cNvSpPr/>
          <p:nvPr/>
        </p:nvSpPr>
        <p:spPr>
          <a:xfrm>
            <a:off x="3291840" y="458602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</p:spTree>
    <p:extLst>
      <p:ext uri="{BB962C8B-B14F-4D97-AF65-F5344CB8AC3E}">
        <p14:creationId xmlns:p14="http://schemas.microsoft.com/office/powerpoint/2010/main" val="370506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– Search </a:t>
            </a:r>
            <a:r>
              <a:rPr lang="de-DE" dirty="0" err="1"/>
              <a:t>server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4160515" y="4241072"/>
            <a:ext cx="1449982" cy="387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22233CF-8850-49C1-93D0-189E8AA05520}"/>
              </a:ext>
            </a:extLst>
          </p:cNvPr>
          <p:cNvCxnSpPr>
            <a:cxnSpLocks/>
            <a:endCxn id="6" idx="2"/>
          </p:cNvCxnSpPr>
          <p:nvPr/>
        </p:nvCxnSpPr>
        <p:spPr>
          <a:xfrm flipH="1" flipV="1">
            <a:off x="5610497" y="4241072"/>
            <a:ext cx="1357444" cy="387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16FBC4D8-54FF-42EC-8A63-75F92AA97CF7}"/>
              </a:ext>
            </a:extLst>
          </p:cNvPr>
          <p:cNvSpPr/>
          <p:nvPr/>
        </p:nvSpPr>
        <p:spPr>
          <a:xfrm>
            <a:off x="3421383" y="469681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C1F5828-40F9-491E-B865-6F4ABA8DDDE3}"/>
              </a:ext>
            </a:extLst>
          </p:cNvPr>
          <p:cNvSpPr/>
          <p:nvPr/>
        </p:nvSpPr>
        <p:spPr>
          <a:xfrm>
            <a:off x="3378384" y="4654225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429A6EC3-25B0-4C2C-8D63-BA8C876FB986}"/>
              </a:ext>
            </a:extLst>
          </p:cNvPr>
          <p:cNvSpPr/>
          <p:nvPr/>
        </p:nvSpPr>
        <p:spPr>
          <a:xfrm>
            <a:off x="3335385" y="462012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BD11303E-B85E-4288-9791-ED9DC2848C94}"/>
              </a:ext>
            </a:extLst>
          </p:cNvPr>
          <p:cNvSpPr/>
          <p:nvPr/>
        </p:nvSpPr>
        <p:spPr>
          <a:xfrm>
            <a:off x="3291840" y="458602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FA8D78AE-B7A2-446A-AA17-ABDDD65B6B1C}"/>
              </a:ext>
            </a:extLst>
          </p:cNvPr>
          <p:cNvCxnSpPr>
            <a:cxnSpLocks/>
          </p:cNvCxnSpPr>
          <p:nvPr/>
        </p:nvCxnSpPr>
        <p:spPr>
          <a:xfrm flipV="1">
            <a:off x="6967941" y="5049654"/>
            <a:ext cx="0" cy="153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64681012-5AC4-4E8C-B727-697D17A4345D}"/>
              </a:ext>
            </a:extLst>
          </p:cNvPr>
          <p:cNvSpPr/>
          <p:nvPr/>
        </p:nvSpPr>
        <p:spPr>
          <a:xfrm>
            <a:off x="5872838" y="4635965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Follower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89E7033F-CBFC-4837-A539-E656BE40BA68}"/>
              </a:ext>
            </a:extLst>
          </p:cNvPr>
          <p:cNvSpPr/>
          <p:nvPr/>
        </p:nvSpPr>
        <p:spPr>
          <a:xfrm>
            <a:off x="5872838" y="5218110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Leader</a:t>
            </a:r>
          </a:p>
        </p:txBody>
      </p:sp>
    </p:spTree>
    <p:extLst>
      <p:ext uri="{BB962C8B-B14F-4D97-AF65-F5344CB8AC3E}">
        <p14:creationId xmlns:p14="http://schemas.microsoft.com/office/powerpoint/2010/main" val="23335701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– OAI </a:t>
            </a:r>
            <a:r>
              <a:rPr lang="de-DE" dirty="0" err="1"/>
              <a:t>server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stCxn id="38" idx="0"/>
            <a:endCxn id="6" idx="2"/>
          </p:cNvCxnSpPr>
          <p:nvPr/>
        </p:nvCxnSpPr>
        <p:spPr>
          <a:xfrm flipV="1">
            <a:off x="2911932" y="4241072"/>
            <a:ext cx="2698565" cy="387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22233CF-8850-49C1-93D0-189E8AA05520}"/>
              </a:ext>
            </a:extLst>
          </p:cNvPr>
          <p:cNvCxnSpPr>
            <a:cxnSpLocks/>
            <a:stCxn id="40" idx="0"/>
            <a:endCxn id="6" idx="2"/>
          </p:cNvCxnSpPr>
          <p:nvPr/>
        </p:nvCxnSpPr>
        <p:spPr>
          <a:xfrm flipV="1">
            <a:off x="5610497" y="4241072"/>
            <a:ext cx="0" cy="437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16FBC4D8-54FF-42EC-8A63-75F92AA97CF7}"/>
              </a:ext>
            </a:extLst>
          </p:cNvPr>
          <p:cNvSpPr/>
          <p:nvPr/>
        </p:nvSpPr>
        <p:spPr>
          <a:xfrm>
            <a:off x="2063939" y="473973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C1F5828-40F9-491E-B865-6F4ABA8DDDE3}"/>
              </a:ext>
            </a:extLst>
          </p:cNvPr>
          <p:cNvSpPr/>
          <p:nvPr/>
        </p:nvSpPr>
        <p:spPr>
          <a:xfrm>
            <a:off x="2020940" y="469715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429A6EC3-25B0-4C2C-8D63-BA8C876FB986}"/>
              </a:ext>
            </a:extLst>
          </p:cNvPr>
          <p:cNvSpPr/>
          <p:nvPr/>
        </p:nvSpPr>
        <p:spPr>
          <a:xfrm>
            <a:off x="1977941" y="4663048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BD11303E-B85E-4288-9791-ED9DC2848C94}"/>
              </a:ext>
            </a:extLst>
          </p:cNvPr>
          <p:cNvSpPr/>
          <p:nvPr/>
        </p:nvSpPr>
        <p:spPr>
          <a:xfrm>
            <a:off x="1934396" y="462894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FA8D78AE-B7A2-446A-AA17-ABDDD65B6B1C}"/>
              </a:ext>
            </a:extLst>
          </p:cNvPr>
          <p:cNvCxnSpPr>
            <a:cxnSpLocks/>
          </p:cNvCxnSpPr>
          <p:nvPr/>
        </p:nvCxnSpPr>
        <p:spPr>
          <a:xfrm flipV="1">
            <a:off x="5610497" y="5092579"/>
            <a:ext cx="0" cy="153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64681012-5AC4-4E8C-B727-697D17A4345D}"/>
              </a:ext>
            </a:extLst>
          </p:cNvPr>
          <p:cNvSpPr/>
          <p:nvPr/>
        </p:nvSpPr>
        <p:spPr>
          <a:xfrm>
            <a:off x="4515394" y="4678890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Follower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89E7033F-CBFC-4837-A539-E656BE40BA68}"/>
              </a:ext>
            </a:extLst>
          </p:cNvPr>
          <p:cNvSpPr/>
          <p:nvPr/>
        </p:nvSpPr>
        <p:spPr>
          <a:xfrm>
            <a:off x="4515394" y="5261035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Leader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9DE3F53F-D553-496E-AEC5-4542EF97F667}"/>
              </a:ext>
            </a:extLst>
          </p:cNvPr>
          <p:cNvSpPr/>
          <p:nvPr/>
        </p:nvSpPr>
        <p:spPr>
          <a:xfrm>
            <a:off x="7246616" y="462116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OAI Server</a:t>
            </a:r>
          </a:p>
        </p:txBody>
      </p:sp>
    </p:spTree>
    <p:extLst>
      <p:ext uri="{BB962C8B-B14F-4D97-AF65-F5344CB8AC3E}">
        <p14:creationId xmlns:p14="http://schemas.microsoft.com/office/powerpoint/2010/main" val="22132479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</a:t>
            </a:r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328851" y="1497875"/>
            <a:ext cx="2281646" cy="461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5610497" y="1497875"/>
            <a:ext cx="0" cy="461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5610497" y="1497876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5610497" y="1497876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5610497" y="1497876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stCxn id="38" idx="0"/>
            <a:endCxn id="6" idx="2"/>
          </p:cNvCxnSpPr>
          <p:nvPr/>
        </p:nvCxnSpPr>
        <p:spPr>
          <a:xfrm flipV="1">
            <a:off x="2911932" y="2390504"/>
            <a:ext cx="2698565" cy="40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22233CF-8850-49C1-93D0-189E8AA05520}"/>
              </a:ext>
            </a:extLst>
          </p:cNvPr>
          <p:cNvCxnSpPr>
            <a:cxnSpLocks/>
            <a:stCxn id="40" idx="0"/>
            <a:endCxn id="6" idx="2"/>
          </p:cNvCxnSpPr>
          <p:nvPr/>
        </p:nvCxnSpPr>
        <p:spPr>
          <a:xfrm flipV="1">
            <a:off x="5610497" y="2390504"/>
            <a:ext cx="0" cy="450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16FBC4D8-54FF-42EC-8A63-75F92AA97CF7}"/>
              </a:ext>
            </a:extLst>
          </p:cNvPr>
          <p:cNvSpPr/>
          <p:nvPr/>
        </p:nvSpPr>
        <p:spPr>
          <a:xfrm>
            <a:off x="2063939" y="290222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C1F5828-40F9-491E-B865-6F4ABA8DDDE3}"/>
              </a:ext>
            </a:extLst>
          </p:cNvPr>
          <p:cNvSpPr/>
          <p:nvPr/>
        </p:nvSpPr>
        <p:spPr>
          <a:xfrm>
            <a:off x="2020940" y="285964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429A6EC3-25B0-4C2C-8D63-BA8C876FB986}"/>
              </a:ext>
            </a:extLst>
          </p:cNvPr>
          <p:cNvSpPr/>
          <p:nvPr/>
        </p:nvSpPr>
        <p:spPr>
          <a:xfrm>
            <a:off x="1977941" y="282554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BD11303E-B85E-4288-9791-ED9DC2848C94}"/>
              </a:ext>
            </a:extLst>
          </p:cNvPr>
          <p:cNvSpPr/>
          <p:nvPr/>
        </p:nvSpPr>
        <p:spPr>
          <a:xfrm>
            <a:off x="1934396" y="279143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FA8D78AE-B7A2-446A-AA17-ABDDD65B6B1C}"/>
              </a:ext>
            </a:extLst>
          </p:cNvPr>
          <p:cNvCxnSpPr>
            <a:cxnSpLocks/>
          </p:cNvCxnSpPr>
          <p:nvPr/>
        </p:nvCxnSpPr>
        <p:spPr>
          <a:xfrm flipV="1">
            <a:off x="5610497" y="3255072"/>
            <a:ext cx="0" cy="153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64681012-5AC4-4E8C-B727-697D17A4345D}"/>
              </a:ext>
            </a:extLst>
          </p:cNvPr>
          <p:cNvSpPr/>
          <p:nvPr/>
        </p:nvSpPr>
        <p:spPr>
          <a:xfrm>
            <a:off x="4515394" y="2841383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Follower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89E7033F-CBFC-4837-A539-E656BE40BA68}"/>
              </a:ext>
            </a:extLst>
          </p:cNvPr>
          <p:cNvSpPr/>
          <p:nvPr/>
        </p:nvSpPr>
        <p:spPr>
          <a:xfrm>
            <a:off x="4515394" y="3423528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Leader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9DE3F53F-D553-496E-AEC5-4542EF97F667}"/>
              </a:ext>
            </a:extLst>
          </p:cNvPr>
          <p:cNvSpPr/>
          <p:nvPr/>
        </p:nvSpPr>
        <p:spPr>
          <a:xfrm>
            <a:off x="7246616" y="278365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OAI Server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DEDACECB-297B-4210-84F9-D31D45D66349}"/>
              </a:ext>
            </a:extLst>
          </p:cNvPr>
          <p:cNvSpPr/>
          <p:nvPr/>
        </p:nvSpPr>
        <p:spPr>
          <a:xfrm>
            <a:off x="2954387" y="4590009"/>
            <a:ext cx="5312219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Loading</a:t>
            </a:r>
            <a:r>
              <a:rPr lang="de-DE" dirty="0"/>
              <a:t> Tool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5C70B412-3C3E-48B5-8DBA-00921060EFD0}"/>
              </a:ext>
            </a:extLst>
          </p:cNvPr>
          <p:cNvCxnSpPr>
            <a:cxnSpLocks/>
            <a:stCxn id="35" idx="2"/>
            <a:endCxn id="32" idx="0"/>
          </p:cNvCxnSpPr>
          <p:nvPr/>
        </p:nvCxnSpPr>
        <p:spPr>
          <a:xfrm>
            <a:off x="3041475" y="3642946"/>
            <a:ext cx="2569022" cy="947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FC32E13E-C8BC-4F2B-86B2-5565CEB69E2A}"/>
              </a:ext>
            </a:extLst>
          </p:cNvPr>
          <p:cNvCxnSpPr>
            <a:cxnSpLocks/>
            <a:stCxn id="41" idx="2"/>
            <a:endCxn id="32" idx="0"/>
          </p:cNvCxnSpPr>
          <p:nvPr/>
        </p:nvCxnSpPr>
        <p:spPr>
          <a:xfrm>
            <a:off x="5610497" y="3811402"/>
            <a:ext cx="0" cy="778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99F44BA2-8436-4CFF-B842-BDF26689F6B8}"/>
              </a:ext>
            </a:extLst>
          </p:cNvPr>
          <p:cNvCxnSpPr>
            <a:cxnSpLocks/>
            <a:stCxn id="27" idx="2"/>
            <a:endCxn id="32" idx="0"/>
          </p:cNvCxnSpPr>
          <p:nvPr/>
        </p:nvCxnSpPr>
        <p:spPr>
          <a:xfrm flipH="1">
            <a:off x="5610497" y="3524373"/>
            <a:ext cx="2613655" cy="1065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1959428"/>
            <a:ext cx="2190206" cy="431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</p:spTree>
    <p:extLst>
      <p:ext uri="{BB962C8B-B14F-4D97-AF65-F5344CB8AC3E}">
        <p14:creationId xmlns:p14="http://schemas.microsoft.com/office/powerpoint/2010/main" val="1010700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28CBA-F707-42C2-B8C6-A0854DAA4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557EF9-30BB-4B91-AB1D-6E7F8A720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35AFC8-F9DD-4AA1-BA90-2F11F76463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Takes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dependent</a:t>
            </a:r>
            <a:r>
              <a:rPr lang="de-DE" dirty="0"/>
              <a:t> </a:t>
            </a:r>
            <a:r>
              <a:rPr lang="de-DE" dirty="0" err="1"/>
              <a:t>formats</a:t>
            </a:r>
            <a:endParaRPr lang="de-DE" dirty="0"/>
          </a:p>
          <a:p>
            <a:r>
              <a:rPr lang="de-DE" dirty="0"/>
              <a:t>Transforms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normalized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r>
              <a:rPr lang="de-DE" dirty="0"/>
              <a:t>Loads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QA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clearance</a:t>
            </a: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clearance</a:t>
            </a:r>
            <a:r>
              <a:rPr lang="de-DE" dirty="0"/>
              <a:t> </a:t>
            </a:r>
            <a:r>
              <a:rPr lang="de-DE" dirty="0" err="1"/>
              <a:t>loads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r>
              <a:rPr lang="de-DE" dirty="0"/>
              <a:t>Exports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OAI </a:t>
            </a:r>
            <a:r>
              <a:rPr lang="de-DE" dirty="0" err="1"/>
              <a:t>server</a:t>
            </a:r>
            <a:endParaRPr lang="de-DE" dirty="0"/>
          </a:p>
          <a:p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AFE079B-07CE-481A-ADB2-50E0BD7D787C}"/>
              </a:ext>
            </a:extLst>
          </p:cNvPr>
          <p:cNvSpPr/>
          <p:nvPr/>
        </p:nvSpPr>
        <p:spPr>
          <a:xfrm>
            <a:off x="838200" y="5248224"/>
            <a:ext cx="1730829" cy="5965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transform</a:t>
            </a:r>
            <a:endParaRPr lang="de-DE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392B8FA-8485-4B5A-BEBE-0677A00F9C9F}"/>
              </a:ext>
            </a:extLst>
          </p:cNvPr>
          <p:cNvSpPr/>
          <p:nvPr/>
        </p:nvSpPr>
        <p:spPr>
          <a:xfrm>
            <a:off x="3048758" y="5250401"/>
            <a:ext cx="1730829" cy="5965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ingest</a:t>
            </a:r>
            <a:endParaRPr lang="de-DE" dirty="0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1BA578C-FDC9-43F5-9E22-823383320D98}"/>
              </a:ext>
            </a:extLst>
          </p:cNvPr>
          <p:cNvSpPr/>
          <p:nvPr/>
        </p:nvSpPr>
        <p:spPr>
          <a:xfrm>
            <a:off x="5259316" y="5242783"/>
            <a:ext cx="1730829" cy="5965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index</a:t>
            </a:r>
            <a:endParaRPr lang="de-DE" dirty="0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A12517D-9CF0-4C67-AB6D-E26665D12E1E}"/>
              </a:ext>
            </a:extLst>
          </p:cNvPr>
          <p:cNvSpPr/>
          <p:nvPr/>
        </p:nvSpPr>
        <p:spPr>
          <a:xfrm>
            <a:off x="7469874" y="5250401"/>
            <a:ext cx="1730829" cy="5965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export</a:t>
            </a:r>
            <a:endParaRPr lang="de-DE" dirty="0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8C8E05CC-F5DC-461A-837D-8DF5E36BDD3B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2569029" y="5546491"/>
            <a:ext cx="479729" cy="2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2347B344-9E69-41EA-8005-49F894AFBF59}"/>
              </a:ext>
            </a:extLst>
          </p:cNvPr>
          <p:cNvCxnSpPr/>
          <p:nvPr/>
        </p:nvCxnSpPr>
        <p:spPr>
          <a:xfrm>
            <a:off x="4779587" y="5537781"/>
            <a:ext cx="479729" cy="2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AD3FFBFC-CC4A-4068-BFB1-CB43A224AED3}"/>
              </a:ext>
            </a:extLst>
          </p:cNvPr>
          <p:cNvCxnSpPr/>
          <p:nvPr/>
        </p:nvCxnSpPr>
        <p:spPr>
          <a:xfrm>
            <a:off x="6990145" y="5529233"/>
            <a:ext cx="479729" cy="2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CBA0B4CA-1E61-4556-94C0-B8D2E1D725E8}"/>
              </a:ext>
            </a:extLst>
          </p:cNvPr>
          <p:cNvSpPr/>
          <p:nvPr/>
        </p:nvSpPr>
        <p:spPr>
          <a:xfrm>
            <a:off x="3048757" y="4419937"/>
            <a:ext cx="1730829" cy="5213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8DA983E2-7853-4B77-B998-E29E385F195F}"/>
              </a:ext>
            </a:extLst>
          </p:cNvPr>
          <p:cNvSpPr/>
          <p:nvPr/>
        </p:nvSpPr>
        <p:spPr>
          <a:xfrm>
            <a:off x="5259316" y="4419937"/>
            <a:ext cx="1730829" cy="5213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endParaRPr lang="de-DE" dirty="0"/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8EBD0EDE-3770-49A1-81B1-BDF5C20DD1FD}"/>
              </a:ext>
            </a:extLst>
          </p:cNvPr>
          <p:cNvSpPr/>
          <p:nvPr/>
        </p:nvSpPr>
        <p:spPr>
          <a:xfrm>
            <a:off x="7469873" y="4413566"/>
            <a:ext cx="1730829" cy="5213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OAI Server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56B0984C-88D0-445C-8C90-8F84F744E486}"/>
              </a:ext>
            </a:extLst>
          </p:cNvPr>
          <p:cNvCxnSpPr>
            <a:cxnSpLocks/>
            <a:stCxn id="7" idx="0"/>
            <a:endCxn id="13" idx="2"/>
          </p:cNvCxnSpPr>
          <p:nvPr/>
        </p:nvCxnSpPr>
        <p:spPr>
          <a:xfrm flipH="1" flipV="1">
            <a:off x="3914172" y="4941247"/>
            <a:ext cx="1" cy="309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BF54642E-80E2-413F-858A-A9592AA3EB8C}"/>
              </a:ext>
            </a:extLst>
          </p:cNvPr>
          <p:cNvCxnSpPr>
            <a:cxnSpLocks/>
          </p:cNvCxnSpPr>
          <p:nvPr/>
        </p:nvCxnSpPr>
        <p:spPr>
          <a:xfrm flipH="1" flipV="1">
            <a:off x="6124729" y="4933629"/>
            <a:ext cx="1" cy="309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88F7EEA6-E15B-4E70-A8CC-04F214C255BD}"/>
              </a:ext>
            </a:extLst>
          </p:cNvPr>
          <p:cNvCxnSpPr>
            <a:cxnSpLocks/>
          </p:cNvCxnSpPr>
          <p:nvPr/>
        </p:nvCxnSpPr>
        <p:spPr>
          <a:xfrm flipH="1" flipV="1">
            <a:off x="8328211" y="4941247"/>
            <a:ext cx="1" cy="309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015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</a:t>
            </a:r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1959428"/>
            <a:ext cx="2190206" cy="431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328851" y="1497875"/>
            <a:ext cx="2281646" cy="461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5610497" y="1497875"/>
            <a:ext cx="0" cy="461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5610497" y="1497876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5610497" y="1497876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5610497" y="1497876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stCxn id="38" idx="0"/>
            <a:endCxn id="6" idx="2"/>
          </p:cNvCxnSpPr>
          <p:nvPr/>
        </p:nvCxnSpPr>
        <p:spPr>
          <a:xfrm flipV="1">
            <a:off x="2911932" y="2390504"/>
            <a:ext cx="2698565" cy="40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XSLT</a:t>
            </a: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22233CF-8850-49C1-93D0-189E8AA05520}"/>
              </a:ext>
            </a:extLst>
          </p:cNvPr>
          <p:cNvCxnSpPr>
            <a:cxnSpLocks/>
            <a:stCxn id="40" idx="0"/>
            <a:endCxn id="6" idx="2"/>
          </p:cNvCxnSpPr>
          <p:nvPr/>
        </p:nvCxnSpPr>
        <p:spPr>
          <a:xfrm flipV="1">
            <a:off x="5610497" y="2390504"/>
            <a:ext cx="0" cy="450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16FBC4D8-54FF-42EC-8A63-75F92AA97CF7}"/>
              </a:ext>
            </a:extLst>
          </p:cNvPr>
          <p:cNvSpPr/>
          <p:nvPr/>
        </p:nvSpPr>
        <p:spPr>
          <a:xfrm>
            <a:off x="2063939" y="290222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C1F5828-40F9-491E-B865-6F4ABA8DDDE3}"/>
              </a:ext>
            </a:extLst>
          </p:cNvPr>
          <p:cNvSpPr/>
          <p:nvPr/>
        </p:nvSpPr>
        <p:spPr>
          <a:xfrm>
            <a:off x="2020940" y="285964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429A6EC3-25B0-4C2C-8D63-BA8C876FB986}"/>
              </a:ext>
            </a:extLst>
          </p:cNvPr>
          <p:cNvSpPr/>
          <p:nvPr/>
        </p:nvSpPr>
        <p:spPr>
          <a:xfrm>
            <a:off x="1977941" y="282554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BD11303E-B85E-4288-9791-ED9DC2848C94}"/>
              </a:ext>
            </a:extLst>
          </p:cNvPr>
          <p:cNvSpPr/>
          <p:nvPr/>
        </p:nvSpPr>
        <p:spPr>
          <a:xfrm>
            <a:off x="1934396" y="279143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FA8D78AE-B7A2-446A-AA17-ABDDD65B6B1C}"/>
              </a:ext>
            </a:extLst>
          </p:cNvPr>
          <p:cNvCxnSpPr>
            <a:cxnSpLocks/>
          </p:cNvCxnSpPr>
          <p:nvPr/>
        </p:nvCxnSpPr>
        <p:spPr>
          <a:xfrm flipV="1">
            <a:off x="5610497" y="3255072"/>
            <a:ext cx="0" cy="153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64681012-5AC4-4E8C-B727-697D17A4345D}"/>
              </a:ext>
            </a:extLst>
          </p:cNvPr>
          <p:cNvSpPr/>
          <p:nvPr/>
        </p:nvSpPr>
        <p:spPr>
          <a:xfrm>
            <a:off x="4515394" y="2841383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Follower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89E7033F-CBFC-4837-A539-E656BE40BA68}"/>
              </a:ext>
            </a:extLst>
          </p:cNvPr>
          <p:cNvSpPr/>
          <p:nvPr/>
        </p:nvSpPr>
        <p:spPr>
          <a:xfrm>
            <a:off x="4515394" y="3423528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Leader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9DE3F53F-D553-496E-AEC5-4542EF97F667}"/>
              </a:ext>
            </a:extLst>
          </p:cNvPr>
          <p:cNvSpPr/>
          <p:nvPr/>
        </p:nvSpPr>
        <p:spPr>
          <a:xfrm>
            <a:off x="7246616" y="278365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OAI Server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DEDACECB-297B-4210-84F9-D31D45D66349}"/>
              </a:ext>
            </a:extLst>
          </p:cNvPr>
          <p:cNvSpPr/>
          <p:nvPr/>
        </p:nvSpPr>
        <p:spPr>
          <a:xfrm>
            <a:off x="2954387" y="4590009"/>
            <a:ext cx="5312219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Loading</a:t>
            </a:r>
            <a:r>
              <a:rPr lang="de-DE" dirty="0"/>
              <a:t> Tool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5C70B412-3C3E-48B5-8DBA-00921060EFD0}"/>
              </a:ext>
            </a:extLst>
          </p:cNvPr>
          <p:cNvCxnSpPr>
            <a:cxnSpLocks/>
            <a:stCxn id="35" idx="2"/>
            <a:endCxn id="32" idx="0"/>
          </p:cNvCxnSpPr>
          <p:nvPr/>
        </p:nvCxnSpPr>
        <p:spPr>
          <a:xfrm>
            <a:off x="3041475" y="3642946"/>
            <a:ext cx="2569022" cy="947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FC32E13E-C8BC-4F2B-86B2-5565CEB69E2A}"/>
              </a:ext>
            </a:extLst>
          </p:cNvPr>
          <p:cNvCxnSpPr>
            <a:cxnSpLocks/>
            <a:stCxn id="41" idx="2"/>
            <a:endCxn id="32" idx="0"/>
          </p:cNvCxnSpPr>
          <p:nvPr/>
        </p:nvCxnSpPr>
        <p:spPr>
          <a:xfrm>
            <a:off x="5610497" y="3811402"/>
            <a:ext cx="0" cy="778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99F44BA2-8436-4CFF-B842-BDF26689F6B8}"/>
              </a:ext>
            </a:extLst>
          </p:cNvPr>
          <p:cNvCxnSpPr>
            <a:cxnSpLocks/>
            <a:stCxn id="27" idx="2"/>
            <a:endCxn id="32" idx="0"/>
          </p:cNvCxnSpPr>
          <p:nvPr/>
        </p:nvCxnSpPr>
        <p:spPr>
          <a:xfrm flipH="1">
            <a:off x="5610497" y="3524373"/>
            <a:ext cx="2613655" cy="1065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251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</a:t>
            </a:r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cxnSpLocks/>
          </p:cNvCxnSpPr>
          <p:nvPr/>
        </p:nvCxnSpPr>
        <p:spPr>
          <a:xfrm>
            <a:off x="3328851" y="1497875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cxnSpLocks/>
          </p:cNvCxnSpPr>
          <p:nvPr/>
        </p:nvCxnSpPr>
        <p:spPr>
          <a:xfrm>
            <a:off x="5610497" y="1497875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cxnSpLocks/>
          </p:cNvCxnSpPr>
          <p:nvPr/>
        </p:nvCxnSpPr>
        <p:spPr>
          <a:xfrm flipV="1">
            <a:off x="5610497" y="1497875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cxnSpLocks/>
          </p:cNvCxnSpPr>
          <p:nvPr/>
        </p:nvCxnSpPr>
        <p:spPr>
          <a:xfrm flipV="1">
            <a:off x="5610497" y="1497875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cxnSpLocks/>
          </p:cNvCxnSpPr>
          <p:nvPr/>
        </p:nvCxnSpPr>
        <p:spPr>
          <a:xfrm flipV="1">
            <a:off x="5610497" y="1497875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XSLT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Spark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PostgreSQL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9D2EBE-6306-41ED-B194-44E27A3F02F0}"/>
              </a:ext>
            </a:extLst>
          </p:cNvPr>
          <p:cNvSpPr/>
          <p:nvPr/>
        </p:nvSpPr>
        <p:spPr>
          <a:xfrm>
            <a:off x="4515394" y="1959428"/>
            <a:ext cx="2190206" cy="431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D3D56BEE-F28D-4333-A82F-D75EF55CD1DE}"/>
              </a:ext>
            </a:extLst>
          </p:cNvPr>
          <p:cNvCxnSpPr>
            <a:cxnSpLocks/>
            <a:stCxn id="49" idx="0"/>
            <a:endCxn id="43" idx="2"/>
          </p:cNvCxnSpPr>
          <p:nvPr/>
        </p:nvCxnSpPr>
        <p:spPr>
          <a:xfrm flipV="1">
            <a:off x="2911932" y="2390504"/>
            <a:ext cx="2698565" cy="40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0B81574-C911-40DF-9F4B-F107500BF08D}"/>
              </a:ext>
            </a:extLst>
          </p:cNvPr>
          <p:cNvCxnSpPr>
            <a:cxnSpLocks/>
            <a:stCxn id="51" idx="0"/>
            <a:endCxn id="43" idx="2"/>
          </p:cNvCxnSpPr>
          <p:nvPr/>
        </p:nvCxnSpPr>
        <p:spPr>
          <a:xfrm flipV="1">
            <a:off x="5610497" y="2390504"/>
            <a:ext cx="0" cy="450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7CE68F-2E8F-4FFA-A8DF-5F41174B9402}"/>
              </a:ext>
            </a:extLst>
          </p:cNvPr>
          <p:cNvSpPr/>
          <p:nvPr/>
        </p:nvSpPr>
        <p:spPr>
          <a:xfrm>
            <a:off x="2063939" y="290222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A3F3750A-EF6D-4E60-8C26-17A4197EC7AA}"/>
              </a:ext>
            </a:extLst>
          </p:cNvPr>
          <p:cNvSpPr/>
          <p:nvPr/>
        </p:nvSpPr>
        <p:spPr>
          <a:xfrm>
            <a:off x="2020940" y="285964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C96E0866-96D3-46F5-AB49-0F0E3B8E12FF}"/>
              </a:ext>
            </a:extLst>
          </p:cNvPr>
          <p:cNvSpPr/>
          <p:nvPr/>
        </p:nvSpPr>
        <p:spPr>
          <a:xfrm>
            <a:off x="1977941" y="282554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204D97C0-A582-4128-A431-CECBA3056A1D}"/>
              </a:ext>
            </a:extLst>
          </p:cNvPr>
          <p:cNvSpPr/>
          <p:nvPr/>
        </p:nvSpPr>
        <p:spPr>
          <a:xfrm>
            <a:off x="1934396" y="279143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5B321E51-9254-4BD1-9D20-491728ECF5A4}"/>
              </a:ext>
            </a:extLst>
          </p:cNvPr>
          <p:cNvCxnSpPr>
            <a:cxnSpLocks/>
          </p:cNvCxnSpPr>
          <p:nvPr/>
        </p:nvCxnSpPr>
        <p:spPr>
          <a:xfrm flipV="1">
            <a:off x="5610497" y="3255072"/>
            <a:ext cx="0" cy="153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DC24367F-4EA8-4E4D-B745-547EAA9A532F}"/>
              </a:ext>
            </a:extLst>
          </p:cNvPr>
          <p:cNvSpPr/>
          <p:nvPr/>
        </p:nvSpPr>
        <p:spPr>
          <a:xfrm>
            <a:off x="4515394" y="2841383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Follower</a:t>
            </a:r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4053C8DF-D905-49B9-8E0F-82CDB5198319}"/>
              </a:ext>
            </a:extLst>
          </p:cNvPr>
          <p:cNvSpPr/>
          <p:nvPr/>
        </p:nvSpPr>
        <p:spPr>
          <a:xfrm>
            <a:off x="4515394" y="3423528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Leader</a:t>
            </a: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767081AE-ADA1-4A48-B0F7-0C5D58959480}"/>
              </a:ext>
            </a:extLst>
          </p:cNvPr>
          <p:cNvSpPr/>
          <p:nvPr/>
        </p:nvSpPr>
        <p:spPr>
          <a:xfrm>
            <a:off x="7246616" y="278365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OAI Server</a:t>
            </a:r>
          </a:p>
        </p:txBody>
      </p: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3817332D-3B79-499D-BF6E-FAC412FADC1F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3041475" y="3642946"/>
            <a:ext cx="2569022" cy="947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393AC752-7B69-4EE8-9250-953F18398933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5610497" y="3811402"/>
            <a:ext cx="0" cy="778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E4550184-CADA-400A-97AB-7FEF83B3DBC0}"/>
              </a:ext>
            </a:extLst>
          </p:cNvPr>
          <p:cNvCxnSpPr>
            <a:cxnSpLocks/>
            <a:stCxn id="53" idx="2"/>
          </p:cNvCxnSpPr>
          <p:nvPr/>
        </p:nvCxnSpPr>
        <p:spPr>
          <a:xfrm flipH="1">
            <a:off x="5610497" y="3524373"/>
            <a:ext cx="2613655" cy="1065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C71957DF-3699-4819-8973-F72774E600DB}"/>
              </a:ext>
            </a:extLst>
          </p:cNvPr>
          <p:cNvSpPr/>
          <p:nvPr/>
        </p:nvSpPr>
        <p:spPr>
          <a:xfrm>
            <a:off x="4755975" y="469232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60" name="Rechteck: abgerundete Ecken 59">
            <a:extLst>
              <a:ext uri="{FF2B5EF4-FFF2-40B4-BE49-F238E27FC236}">
                <a16:creationId xmlns:a16="http://schemas.microsoft.com/office/drawing/2014/main" id="{2FAEEB8E-1D3C-4455-A6CA-0762B9EA7AC3}"/>
              </a:ext>
            </a:extLst>
          </p:cNvPr>
          <p:cNvSpPr/>
          <p:nvPr/>
        </p:nvSpPr>
        <p:spPr>
          <a:xfrm>
            <a:off x="4712976" y="4649734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FD05D7AB-9E7D-4147-8A56-05341EC91B72}"/>
              </a:ext>
            </a:extLst>
          </p:cNvPr>
          <p:cNvSpPr/>
          <p:nvPr/>
        </p:nvSpPr>
        <p:spPr>
          <a:xfrm>
            <a:off x="4669977" y="4615632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62" name="Rechteck: abgerundete Ecken 61">
            <a:extLst>
              <a:ext uri="{FF2B5EF4-FFF2-40B4-BE49-F238E27FC236}">
                <a16:creationId xmlns:a16="http://schemas.microsoft.com/office/drawing/2014/main" id="{985992C9-0861-49DF-822A-B4E5A7D353CB}"/>
              </a:ext>
            </a:extLst>
          </p:cNvPr>
          <p:cNvSpPr/>
          <p:nvPr/>
        </p:nvSpPr>
        <p:spPr>
          <a:xfrm>
            <a:off x="4626432" y="458153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Spark Cluster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BE87A875-0AEE-4612-8F8C-C75724B64B83}"/>
              </a:ext>
            </a:extLst>
          </p:cNvPr>
          <p:cNvSpPr/>
          <p:nvPr/>
        </p:nvSpPr>
        <p:spPr>
          <a:xfrm>
            <a:off x="2838994" y="4581530"/>
            <a:ext cx="1524008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Webinterface</a:t>
            </a:r>
          </a:p>
        </p:txBody>
      </p: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FF47E944-F1D9-4CB8-BB95-08460A7397A7}"/>
              </a:ext>
            </a:extLst>
          </p:cNvPr>
          <p:cNvCxnSpPr>
            <a:cxnSpLocks/>
            <a:stCxn id="63" idx="3"/>
            <a:endCxn id="62" idx="1"/>
          </p:cNvCxnSpPr>
          <p:nvPr/>
        </p:nvCxnSpPr>
        <p:spPr>
          <a:xfrm>
            <a:off x="4363002" y="4951889"/>
            <a:ext cx="263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6043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28CBA-F707-42C2-B8C6-A0854DAA4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- Apache Spark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557EF9-30BB-4B91-AB1D-6E7F8A720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35AFC8-F9DD-4AA1-BA90-2F11F76463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very</a:t>
            </a:r>
            <a:r>
              <a:rPr lang="de-DE" dirty="0"/>
              <a:t> fast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plattform</a:t>
            </a:r>
            <a:endParaRPr lang="de-DE" dirty="0"/>
          </a:p>
          <a:p>
            <a:r>
              <a:rPr lang="de-DE" dirty="0" err="1"/>
              <a:t>developed</a:t>
            </a:r>
            <a:r>
              <a:rPr lang="de-DE" dirty="0"/>
              <a:t> in </a:t>
            </a:r>
            <a:r>
              <a:rPr lang="de-DE" dirty="0" err="1"/>
              <a:t>Berkley</a:t>
            </a:r>
            <a:r>
              <a:rPr lang="de-DE" dirty="0"/>
              <a:t>, open </a:t>
            </a:r>
            <a:r>
              <a:rPr lang="de-DE" dirty="0" err="1"/>
              <a:t>sourced</a:t>
            </a:r>
            <a:r>
              <a:rPr lang="de-DE" dirty="0"/>
              <a:t> in 2010</a:t>
            </a:r>
          </a:p>
          <a:p>
            <a:r>
              <a:rPr lang="de-DE" dirty="0"/>
              <a:t>Apache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2013</a:t>
            </a:r>
          </a:p>
          <a:p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actively</a:t>
            </a:r>
            <a:r>
              <a:rPr lang="de-DE" dirty="0"/>
              <a:t> </a:t>
            </a:r>
            <a:r>
              <a:rPr lang="de-DE" dirty="0" err="1"/>
              <a:t>developed</a:t>
            </a:r>
            <a:r>
              <a:rPr lang="de-DE" dirty="0"/>
              <a:t> </a:t>
            </a:r>
          </a:p>
          <a:p>
            <a:r>
              <a:rPr lang="de-DE" dirty="0" err="1"/>
              <a:t>extensions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streaming</a:t>
            </a:r>
            <a:r>
              <a:rPr lang="de-DE" dirty="0"/>
              <a:t> and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learning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074" name="Picture 2" descr="Apache Spark - Wikipedia">
            <a:extLst>
              <a:ext uri="{FF2B5EF4-FFF2-40B4-BE49-F238E27FC236}">
                <a16:creationId xmlns:a16="http://schemas.microsoft.com/office/drawing/2014/main" id="{F9157660-348C-416E-8FC2-8B122C652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304" y="2194719"/>
            <a:ext cx="29718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732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77130" y="968989"/>
            <a:ext cx="9126091" cy="567580"/>
          </a:xfrm>
        </p:spPr>
        <p:txBody>
          <a:bodyPr/>
          <a:lstStyle/>
          <a:p>
            <a:r>
              <a:rPr lang="de-DE" b="1" dirty="0"/>
              <a:t>Agenda</a:t>
            </a:r>
            <a:br>
              <a:rPr lang="de-DE" b="1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067EFB8-E1BA-40B8-9E49-54E30EFB67DD}"/>
              </a:ext>
            </a:extLst>
          </p:cNvPr>
          <p:cNvSpPr txBox="1"/>
          <p:nvPr/>
        </p:nvSpPr>
        <p:spPr>
          <a:xfrm>
            <a:off x="877130" y="1809946"/>
            <a:ext cx="103596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Introduction</a:t>
            </a:r>
            <a:endParaRPr lang="de-DE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</a:rPr>
              <a:t>Architecture </a:t>
            </a:r>
            <a:r>
              <a:rPr lang="de-DE" sz="2400" dirty="0" err="1">
                <a:solidFill>
                  <a:schemeClr val="bg1"/>
                </a:solidFill>
              </a:rPr>
              <a:t>overview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</a:rPr>
              <a:t>Data </a:t>
            </a:r>
            <a:r>
              <a:rPr lang="de-DE" sz="2400" dirty="0" err="1">
                <a:solidFill>
                  <a:schemeClr val="bg1"/>
                </a:solidFill>
              </a:rPr>
              <a:t>storage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Loading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process</a:t>
            </a:r>
            <a:endParaRPr lang="de-DE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</a:rPr>
              <a:t>Additional </a:t>
            </a:r>
            <a:r>
              <a:rPr lang="de-DE" sz="2400" dirty="0" err="1">
                <a:solidFill>
                  <a:schemeClr val="bg1"/>
                </a:solidFill>
              </a:rPr>
              <a:t>components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</a:rPr>
              <a:t>Questions/</a:t>
            </a:r>
            <a:r>
              <a:rPr lang="de-DE" sz="2400" dirty="0" err="1">
                <a:solidFill>
                  <a:schemeClr val="bg1"/>
                </a:solidFill>
              </a:rPr>
              <a:t>Discussion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690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</a:t>
            </a:r>
            <a:r>
              <a:rPr lang="de-DE" dirty="0" err="1"/>
              <a:t>Loading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cxnSpLocks/>
          </p:cNvCxnSpPr>
          <p:nvPr/>
        </p:nvCxnSpPr>
        <p:spPr>
          <a:xfrm>
            <a:off x="3328851" y="1497875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cxnSpLocks/>
          </p:cNvCxnSpPr>
          <p:nvPr/>
        </p:nvCxnSpPr>
        <p:spPr>
          <a:xfrm>
            <a:off x="5610497" y="1497875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cxnSpLocks/>
          </p:cNvCxnSpPr>
          <p:nvPr/>
        </p:nvCxnSpPr>
        <p:spPr>
          <a:xfrm flipV="1">
            <a:off x="5610497" y="1497875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cxnSpLocks/>
          </p:cNvCxnSpPr>
          <p:nvPr/>
        </p:nvCxnSpPr>
        <p:spPr>
          <a:xfrm flipV="1">
            <a:off x="5610497" y="1497875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cxnSpLocks/>
          </p:cNvCxnSpPr>
          <p:nvPr/>
        </p:nvCxnSpPr>
        <p:spPr>
          <a:xfrm flipV="1">
            <a:off x="5610497" y="1497875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XSLT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Spark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PostgreSQL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9D2EBE-6306-41ED-B194-44E27A3F02F0}"/>
              </a:ext>
            </a:extLst>
          </p:cNvPr>
          <p:cNvSpPr/>
          <p:nvPr/>
        </p:nvSpPr>
        <p:spPr>
          <a:xfrm>
            <a:off x="4515394" y="1959428"/>
            <a:ext cx="2190206" cy="431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D3D56BEE-F28D-4333-A82F-D75EF55CD1DE}"/>
              </a:ext>
            </a:extLst>
          </p:cNvPr>
          <p:cNvCxnSpPr>
            <a:cxnSpLocks/>
            <a:stCxn id="49" idx="0"/>
            <a:endCxn id="43" idx="2"/>
          </p:cNvCxnSpPr>
          <p:nvPr/>
        </p:nvCxnSpPr>
        <p:spPr>
          <a:xfrm flipV="1">
            <a:off x="2911932" y="2390504"/>
            <a:ext cx="2698565" cy="40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0B81574-C911-40DF-9F4B-F107500BF08D}"/>
              </a:ext>
            </a:extLst>
          </p:cNvPr>
          <p:cNvCxnSpPr>
            <a:cxnSpLocks/>
            <a:stCxn id="51" idx="0"/>
            <a:endCxn id="43" idx="2"/>
          </p:cNvCxnSpPr>
          <p:nvPr/>
        </p:nvCxnSpPr>
        <p:spPr>
          <a:xfrm flipV="1">
            <a:off x="5610497" y="2390504"/>
            <a:ext cx="0" cy="450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7CE68F-2E8F-4FFA-A8DF-5F41174B9402}"/>
              </a:ext>
            </a:extLst>
          </p:cNvPr>
          <p:cNvSpPr/>
          <p:nvPr/>
        </p:nvSpPr>
        <p:spPr>
          <a:xfrm>
            <a:off x="2063939" y="290222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A3F3750A-EF6D-4E60-8C26-17A4197EC7AA}"/>
              </a:ext>
            </a:extLst>
          </p:cNvPr>
          <p:cNvSpPr/>
          <p:nvPr/>
        </p:nvSpPr>
        <p:spPr>
          <a:xfrm>
            <a:off x="2020940" y="285964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C96E0866-96D3-46F5-AB49-0F0E3B8E12FF}"/>
              </a:ext>
            </a:extLst>
          </p:cNvPr>
          <p:cNvSpPr/>
          <p:nvPr/>
        </p:nvSpPr>
        <p:spPr>
          <a:xfrm>
            <a:off x="1977941" y="282554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204D97C0-A582-4128-A431-CECBA3056A1D}"/>
              </a:ext>
            </a:extLst>
          </p:cNvPr>
          <p:cNvSpPr/>
          <p:nvPr/>
        </p:nvSpPr>
        <p:spPr>
          <a:xfrm>
            <a:off x="1934396" y="2791439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5B321E51-9254-4BD1-9D20-491728ECF5A4}"/>
              </a:ext>
            </a:extLst>
          </p:cNvPr>
          <p:cNvCxnSpPr>
            <a:cxnSpLocks/>
          </p:cNvCxnSpPr>
          <p:nvPr/>
        </p:nvCxnSpPr>
        <p:spPr>
          <a:xfrm flipV="1">
            <a:off x="5610497" y="3255072"/>
            <a:ext cx="0" cy="153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DC24367F-4EA8-4E4D-B745-547EAA9A532F}"/>
              </a:ext>
            </a:extLst>
          </p:cNvPr>
          <p:cNvSpPr/>
          <p:nvPr/>
        </p:nvSpPr>
        <p:spPr>
          <a:xfrm>
            <a:off x="4515394" y="2841383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Follower</a:t>
            </a:r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4053C8DF-D905-49B9-8E0F-82CDB5198319}"/>
              </a:ext>
            </a:extLst>
          </p:cNvPr>
          <p:cNvSpPr/>
          <p:nvPr/>
        </p:nvSpPr>
        <p:spPr>
          <a:xfrm>
            <a:off x="4515394" y="3423528"/>
            <a:ext cx="2190206" cy="38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Solr</a:t>
            </a:r>
            <a:r>
              <a:rPr lang="de-DE" dirty="0"/>
              <a:t> Leader</a:t>
            </a: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767081AE-ADA1-4A48-B0F7-0C5D58959480}"/>
              </a:ext>
            </a:extLst>
          </p:cNvPr>
          <p:cNvSpPr/>
          <p:nvPr/>
        </p:nvSpPr>
        <p:spPr>
          <a:xfrm>
            <a:off x="7246616" y="278365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OAI Server</a:t>
            </a:r>
          </a:p>
        </p:txBody>
      </p: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3817332D-3B79-499D-BF6E-FAC412FADC1F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3041475" y="3642946"/>
            <a:ext cx="2569022" cy="947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393AC752-7B69-4EE8-9250-953F18398933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5610497" y="3811402"/>
            <a:ext cx="0" cy="778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E4550184-CADA-400A-97AB-7FEF83B3DBC0}"/>
              </a:ext>
            </a:extLst>
          </p:cNvPr>
          <p:cNvCxnSpPr>
            <a:cxnSpLocks/>
            <a:stCxn id="53" idx="2"/>
          </p:cNvCxnSpPr>
          <p:nvPr/>
        </p:nvCxnSpPr>
        <p:spPr>
          <a:xfrm flipH="1">
            <a:off x="5610497" y="3524373"/>
            <a:ext cx="2613655" cy="1065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C71957DF-3699-4819-8973-F72774E600DB}"/>
              </a:ext>
            </a:extLst>
          </p:cNvPr>
          <p:cNvSpPr/>
          <p:nvPr/>
        </p:nvSpPr>
        <p:spPr>
          <a:xfrm>
            <a:off x="4755975" y="469232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60" name="Rechteck: abgerundete Ecken 59">
            <a:extLst>
              <a:ext uri="{FF2B5EF4-FFF2-40B4-BE49-F238E27FC236}">
                <a16:creationId xmlns:a16="http://schemas.microsoft.com/office/drawing/2014/main" id="{2FAEEB8E-1D3C-4455-A6CA-0762B9EA7AC3}"/>
              </a:ext>
            </a:extLst>
          </p:cNvPr>
          <p:cNvSpPr/>
          <p:nvPr/>
        </p:nvSpPr>
        <p:spPr>
          <a:xfrm>
            <a:off x="4712976" y="4649734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FD05D7AB-9E7D-4147-8A56-05341EC91B72}"/>
              </a:ext>
            </a:extLst>
          </p:cNvPr>
          <p:cNvSpPr/>
          <p:nvPr/>
        </p:nvSpPr>
        <p:spPr>
          <a:xfrm>
            <a:off x="4669977" y="4615632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62" name="Rechteck: abgerundete Ecken 61">
            <a:extLst>
              <a:ext uri="{FF2B5EF4-FFF2-40B4-BE49-F238E27FC236}">
                <a16:creationId xmlns:a16="http://schemas.microsoft.com/office/drawing/2014/main" id="{985992C9-0861-49DF-822A-B4E5A7D353CB}"/>
              </a:ext>
            </a:extLst>
          </p:cNvPr>
          <p:cNvSpPr/>
          <p:nvPr/>
        </p:nvSpPr>
        <p:spPr>
          <a:xfrm>
            <a:off x="4626432" y="458153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Spark Cluster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BE87A875-0AEE-4612-8F8C-C75724B64B83}"/>
              </a:ext>
            </a:extLst>
          </p:cNvPr>
          <p:cNvSpPr/>
          <p:nvPr/>
        </p:nvSpPr>
        <p:spPr>
          <a:xfrm>
            <a:off x="2838994" y="4581530"/>
            <a:ext cx="1524008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Webinterface</a:t>
            </a:r>
          </a:p>
        </p:txBody>
      </p: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FF47E944-F1D9-4CB8-BB95-08460A7397A7}"/>
              </a:ext>
            </a:extLst>
          </p:cNvPr>
          <p:cNvCxnSpPr>
            <a:cxnSpLocks/>
            <a:stCxn id="63" idx="3"/>
            <a:endCxn id="62" idx="1"/>
          </p:cNvCxnSpPr>
          <p:nvPr/>
        </p:nvCxnSpPr>
        <p:spPr>
          <a:xfrm>
            <a:off x="4363002" y="4951889"/>
            <a:ext cx="263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7272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additional </a:t>
            </a:r>
            <a:r>
              <a:rPr lang="de-DE" dirty="0" err="1"/>
              <a:t>components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Solr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XSLT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Spark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PostgreSQL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Drupal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Elastic</a:t>
            </a:r>
            <a:r>
              <a:rPr lang="de-DE" sz="1200" dirty="0"/>
              <a:t> Search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OpenStreetMap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Matomo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Icinga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VMWare</a:t>
            </a:r>
            <a:endParaRPr lang="de-DE" sz="1200" dirty="0"/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7CE68F-2E8F-4FFA-A8DF-5F41174B9402}"/>
              </a:ext>
            </a:extLst>
          </p:cNvPr>
          <p:cNvSpPr/>
          <p:nvPr/>
        </p:nvSpPr>
        <p:spPr>
          <a:xfrm>
            <a:off x="6317587" y="378485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Monitoring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A3F3750A-EF6D-4E60-8C26-17A4197EC7AA}"/>
              </a:ext>
            </a:extLst>
          </p:cNvPr>
          <p:cNvSpPr/>
          <p:nvPr/>
        </p:nvSpPr>
        <p:spPr>
          <a:xfrm>
            <a:off x="4063037" y="292060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Bookmark Service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C96E0866-96D3-46F5-AB49-0F0E3B8E12FF}"/>
              </a:ext>
            </a:extLst>
          </p:cNvPr>
          <p:cNvSpPr/>
          <p:nvPr/>
        </p:nvSpPr>
        <p:spPr>
          <a:xfrm>
            <a:off x="1798813" y="3792434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Authentication Service</a:t>
            </a: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204D97C0-A582-4128-A431-CECBA3056A1D}"/>
              </a:ext>
            </a:extLst>
          </p:cNvPr>
          <p:cNvSpPr/>
          <p:nvPr/>
        </p:nvSpPr>
        <p:spPr>
          <a:xfrm>
            <a:off x="1798813" y="292060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Editorial </a:t>
            </a:r>
            <a:r>
              <a:rPr lang="de-DE" dirty="0" err="1"/>
              <a:t>content</a:t>
            </a:r>
            <a:endParaRPr lang="de-DE" dirty="0"/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2867F6D5-6C8B-44B8-A3E8-30D12A6FB6C2}"/>
              </a:ext>
            </a:extLst>
          </p:cNvPr>
          <p:cNvSpPr/>
          <p:nvPr/>
        </p:nvSpPr>
        <p:spPr>
          <a:xfrm>
            <a:off x="6327261" y="2905163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Web Analytics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55E77DCE-62E0-49B3-9632-DD252FDA5C9F}"/>
              </a:ext>
            </a:extLst>
          </p:cNvPr>
          <p:cNvSpPr/>
          <p:nvPr/>
        </p:nvSpPr>
        <p:spPr>
          <a:xfrm>
            <a:off x="4063037" y="202547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User </a:t>
            </a:r>
            <a:r>
              <a:rPr lang="de-DE" dirty="0" err="1"/>
              <a:t>registration</a:t>
            </a:r>
            <a:endParaRPr lang="de-DE" dirty="0"/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B0749FA1-EB84-4DF6-91A3-1D692A2C68A8}"/>
              </a:ext>
            </a:extLst>
          </p:cNvPr>
          <p:cNvSpPr/>
          <p:nvPr/>
        </p:nvSpPr>
        <p:spPr>
          <a:xfrm>
            <a:off x="4063037" y="3784851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Map</a:t>
            </a:r>
            <a:r>
              <a:rPr lang="de-DE" dirty="0"/>
              <a:t> </a:t>
            </a:r>
            <a:r>
              <a:rPr lang="de-DE" dirty="0" err="1"/>
              <a:t>server</a:t>
            </a:r>
            <a:endParaRPr lang="de-DE" dirty="0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AE75C441-81D0-4345-AD98-491A1595CF16}"/>
              </a:ext>
            </a:extLst>
          </p:cNvPr>
          <p:cNvSpPr/>
          <p:nvPr/>
        </p:nvSpPr>
        <p:spPr>
          <a:xfrm>
            <a:off x="1808487" y="2025475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Binaries</a:t>
            </a:r>
            <a:r>
              <a:rPr lang="de-DE" dirty="0"/>
              <a:t> Service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BC2D48AB-3021-4C51-8723-E4E70247327B}"/>
              </a:ext>
            </a:extLst>
          </p:cNvPr>
          <p:cNvSpPr/>
          <p:nvPr/>
        </p:nvSpPr>
        <p:spPr>
          <a:xfrm>
            <a:off x="6317587" y="2025475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Virtual </a:t>
            </a:r>
            <a:r>
              <a:rPr lang="de-DE" dirty="0" err="1"/>
              <a:t>exhibitions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9094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417947-6129-7848-AD47-0690988BF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Questions?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5D08C2-BD29-904B-9163-8A7130D3A0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9776" y="3927599"/>
            <a:ext cx="2996830" cy="1391747"/>
          </a:xfrm>
        </p:spPr>
        <p:txBody>
          <a:bodyPr/>
          <a:lstStyle/>
          <a:p>
            <a:r>
              <a:rPr lang="de-DE" dirty="0"/>
              <a:t>Daniel van Ross - daniel.vanross@fiz-karlsruhe.de</a:t>
            </a:r>
          </a:p>
        </p:txBody>
      </p:sp>
    </p:spTree>
    <p:extLst>
      <p:ext uri="{BB962C8B-B14F-4D97-AF65-F5344CB8AC3E}">
        <p14:creationId xmlns:p14="http://schemas.microsoft.com/office/powerpoint/2010/main" val="3960188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Who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?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FIZ Karlsruhe - Leibniz Institute </a:t>
            </a:r>
            <a:r>
              <a:rPr lang="de-DE" dirty="0" err="1"/>
              <a:t>for</a:t>
            </a:r>
            <a:r>
              <a:rPr lang="de-DE" dirty="0"/>
              <a:t> Information Infrastructure </a:t>
            </a:r>
          </a:p>
          <a:p>
            <a:r>
              <a:rPr lang="de-DE" dirty="0"/>
              <a:t>Division: e-Research</a:t>
            </a:r>
          </a:p>
          <a:p>
            <a:r>
              <a:rPr lang="de-DE" dirty="0"/>
              <a:t>Department: Digital </a:t>
            </a:r>
            <a:r>
              <a:rPr lang="de-DE" dirty="0" err="1"/>
              <a:t>Humanities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/>
              <a:t>Software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libraries</a:t>
            </a:r>
            <a:r>
              <a:rPr lang="de-DE" dirty="0"/>
              <a:t>, </a:t>
            </a:r>
            <a:r>
              <a:rPr lang="de-DE" dirty="0" err="1"/>
              <a:t>archives</a:t>
            </a:r>
            <a:r>
              <a:rPr lang="de-DE" dirty="0"/>
              <a:t> and </a:t>
            </a:r>
            <a:r>
              <a:rPr lang="de-DE" dirty="0" err="1"/>
              <a:t>museums</a:t>
            </a:r>
            <a:endParaRPr lang="de-DE" dirty="0"/>
          </a:p>
          <a:p>
            <a:endParaRPr lang="de-DE" dirty="0"/>
          </a:p>
          <a:p>
            <a:r>
              <a:rPr lang="de-DE" dirty="0"/>
              <a:t>Team </a:t>
            </a:r>
            <a:r>
              <a:rPr lang="de-DE" dirty="0" err="1"/>
              <a:t>of</a:t>
            </a:r>
            <a:r>
              <a:rPr lang="de-DE" dirty="0"/>
              <a:t> 28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050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classic 3-tier </a:t>
            </a:r>
            <a:r>
              <a:rPr lang="de-DE" dirty="0" err="1"/>
              <a:t>application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4514305" y="2430665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5609408" y="2862057"/>
            <a:ext cx="1089" cy="416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FA22C803-9C0A-4237-90C0-1503AE672220}"/>
              </a:ext>
            </a:extLst>
          </p:cNvPr>
          <p:cNvSpPr/>
          <p:nvPr/>
        </p:nvSpPr>
        <p:spPr>
          <a:xfrm>
            <a:off x="4514305" y="4610961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Databases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stCxn id="29" idx="0"/>
            <a:endCxn id="6" idx="2"/>
          </p:cNvCxnSpPr>
          <p:nvPr/>
        </p:nvCxnSpPr>
        <p:spPr>
          <a:xfrm flipV="1">
            <a:off x="5609408" y="4241072"/>
            <a:ext cx="1089" cy="369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24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– multiple </a:t>
            </a:r>
            <a:r>
              <a:rPr lang="de-DE" dirty="0" err="1"/>
              <a:t>frontends</a:t>
            </a:r>
            <a:r>
              <a:rPr lang="de-DE" dirty="0"/>
              <a:t> / </a:t>
            </a:r>
            <a:r>
              <a:rPr lang="de-DE" dirty="0" err="1"/>
              <a:t>portals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FA22C803-9C0A-4237-90C0-1503AE672220}"/>
              </a:ext>
            </a:extLst>
          </p:cNvPr>
          <p:cNvSpPr/>
          <p:nvPr/>
        </p:nvSpPr>
        <p:spPr>
          <a:xfrm>
            <a:off x="4514305" y="4610961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Databases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stCxn id="29" idx="0"/>
            <a:endCxn id="6" idx="2"/>
          </p:cNvCxnSpPr>
          <p:nvPr/>
        </p:nvCxnSpPr>
        <p:spPr>
          <a:xfrm flipV="1">
            <a:off x="5609408" y="4241072"/>
            <a:ext cx="1089" cy="369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3C4480A0-EC14-4483-A992-568DFC20CC25}"/>
              </a:ext>
            </a:extLst>
          </p:cNvPr>
          <p:cNvSpPr txBox="1"/>
          <p:nvPr/>
        </p:nvSpPr>
        <p:spPr>
          <a:xfrm>
            <a:off x="10014857" y="1497874"/>
            <a:ext cx="1936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</p:txBody>
      </p:sp>
    </p:spTree>
    <p:extLst>
      <p:ext uri="{BB962C8B-B14F-4D97-AF65-F5344CB8AC3E}">
        <p14:creationId xmlns:p14="http://schemas.microsoft.com/office/powerpoint/2010/main" val="1579392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backend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FA22C803-9C0A-4237-90C0-1503AE672220}"/>
              </a:ext>
            </a:extLst>
          </p:cNvPr>
          <p:cNvSpPr/>
          <p:nvPr/>
        </p:nvSpPr>
        <p:spPr>
          <a:xfrm>
            <a:off x="4514305" y="4610961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Databases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stCxn id="29" idx="0"/>
            <a:endCxn id="6" idx="2"/>
          </p:cNvCxnSpPr>
          <p:nvPr/>
        </p:nvCxnSpPr>
        <p:spPr>
          <a:xfrm flipV="1">
            <a:off x="5609408" y="4241072"/>
            <a:ext cx="1089" cy="369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3C4480A0-EC14-4483-A992-568DFC20CC25}"/>
              </a:ext>
            </a:extLst>
          </p:cNvPr>
          <p:cNvSpPr txBox="1"/>
          <p:nvPr/>
        </p:nvSpPr>
        <p:spPr>
          <a:xfrm>
            <a:off x="10014857" y="1497874"/>
            <a:ext cx="1936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5192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Primary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storage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5610497" y="4241072"/>
            <a:ext cx="0" cy="387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59E2E973-54C7-4BFC-A5D0-564D4E77FA86}"/>
              </a:ext>
            </a:extLst>
          </p:cNvPr>
          <p:cNvSpPr/>
          <p:nvPr/>
        </p:nvSpPr>
        <p:spPr>
          <a:xfrm>
            <a:off x="4750528" y="473973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DD54B353-33CC-4AE1-B3B9-6568832F20BD}"/>
              </a:ext>
            </a:extLst>
          </p:cNvPr>
          <p:cNvSpPr/>
          <p:nvPr/>
        </p:nvSpPr>
        <p:spPr>
          <a:xfrm>
            <a:off x="4707529" y="469715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3E5FD215-3E3B-4BE5-BC0B-3EA91005728F}"/>
              </a:ext>
            </a:extLst>
          </p:cNvPr>
          <p:cNvSpPr/>
          <p:nvPr/>
        </p:nvSpPr>
        <p:spPr>
          <a:xfrm>
            <a:off x="4664530" y="4663048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1654560C-AEBB-45E3-9469-F88514CB4FCF}"/>
              </a:ext>
            </a:extLst>
          </p:cNvPr>
          <p:cNvSpPr/>
          <p:nvPr/>
        </p:nvSpPr>
        <p:spPr>
          <a:xfrm>
            <a:off x="4620985" y="462894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</p:spTree>
    <p:extLst>
      <p:ext uri="{BB962C8B-B14F-4D97-AF65-F5344CB8AC3E}">
        <p14:creationId xmlns:p14="http://schemas.microsoft.com/office/powerpoint/2010/main" val="14967096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28CBA-F707-42C2-B8C6-A0854DAA4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storage</a:t>
            </a:r>
            <a:r>
              <a:rPr lang="de-DE" dirty="0"/>
              <a:t> - Cassandra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557EF9-30BB-4B91-AB1D-6E7F8A720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35AFC8-F9DD-4AA1-BA90-2F11F76463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distributed</a:t>
            </a:r>
            <a:r>
              <a:rPr lang="de-DE" dirty="0"/>
              <a:t> NoSQL </a:t>
            </a:r>
            <a:r>
              <a:rPr lang="de-DE" dirty="0" err="1"/>
              <a:t>database</a:t>
            </a:r>
            <a:endParaRPr lang="de-DE" dirty="0"/>
          </a:p>
          <a:p>
            <a:r>
              <a:rPr lang="de-DE" dirty="0" err="1"/>
              <a:t>created</a:t>
            </a:r>
            <a:r>
              <a:rPr lang="de-DE" dirty="0"/>
              <a:t> at Facebook, open </a:t>
            </a:r>
            <a:r>
              <a:rPr lang="de-DE" dirty="0" err="1"/>
              <a:t>sourced</a:t>
            </a:r>
            <a:r>
              <a:rPr lang="de-DE" dirty="0"/>
              <a:t> in 2008</a:t>
            </a:r>
          </a:p>
          <a:p>
            <a:r>
              <a:rPr lang="de-DE" dirty="0"/>
              <a:t>top </a:t>
            </a:r>
            <a:r>
              <a:rPr lang="de-DE" dirty="0" err="1"/>
              <a:t>level</a:t>
            </a:r>
            <a:r>
              <a:rPr lang="de-DE" dirty="0"/>
              <a:t> Apache </a:t>
            </a:r>
            <a:r>
              <a:rPr lang="de-DE" dirty="0" err="1"/>
              <a:t>project</a:t>
            </a:r>
            <a:endParaRPr lang="de-DE" dirty="0"/>
          </a:p>
          <a:p>
            <a:r>
              <a:rPr lang="de-DE" dirty="0" err="1"/>
              <a:t>implemented</a:t>
            </a:r>
            <a:r>
              <a:rPr lang="de-DE" dirty="0"/>
              <a:t> in Java, </a:t>
            </a:r>
            <a:r>
              <a:rPr lang="de-DE" dirty="0" err="1"/>
              <a:t>actively</a:t>
            </a:r>
            <a:r>
              <a:rPr lang="de-DE" dirty="0"/>
              <a:t> </a:t>
            </a:r>
            <a:r>
              <a:rPr lang="de-DE" dirty="0" err="1"/>
              <a:t>developed</a:t>
            </a:r>
            <a:endParaRPr lang="de-DE" dirty="0"/>
          </a:p>
          <a:p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Apple, Spotify, </a:t>
            </a:r>
            <a:r>
              <a:rPr lang="de-DE" dirty="0" err="1"/>
              <a:t>Discord</a:t>
            </a:r>
            <a:r>
              <a:rPr lang="de-DE" dirty="0"/>
              <a:t>, Reddit, …</a:t>
            </a:r>
          </a:p>
          <a:p>
            <a:endParaRPr lang="de-DE" dirty="0"/>
          </a:p>
          <a:p>
            <a:r>
              <a:rPr lang="de-DE" dirty="0" err="1"/>
              <a:t>promises</a:t>
            </a:r>
            <a:r>
              <a:rPr lang="de-DE" dirty="0"/>
              <a:t>:</a:t>
            </a:r>
          </a:p>
          <a:p>
            <a:pPr algn="ctr"/>
            <a:r>
              <a:rPr lang="de-DE" dirty="0"/>
              <a:t> </a:t>
            </a:r>
            <a:r>
              <a:rPr lang="de-DE" dirty="0" err="1"/>
              <a:t>continuous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/</a:t>
            </a:r>
            <a:r>
              <a:rPr lang="de-DE" dirty="0" err="1"/>
              <a:t>zero</a:t>
            </a:r>
            <a:r>
              <a:rPr lang="de-DE" dirty="0"/>
              <a:t> </a:t>
            </a:r>
            <a:r>
              <a:rPr lang="de-DE" dirty="0" err="1"/>
              <a:t>downtime</a:t>
            </a:r>
            <a:r>
              <a:rPr lang="de-DE" dirty="0"/>
              <a:t>, high </a:t>
            </a:r>
            <a:r>
              <a:rPr lang="de-DE" dirty="0" err="1"/>
              <a:t>performance</a:t>
            </a:r>
            <a:r>
              <a:rPr lang="de-DE" dirty="0"/>
              <a:t>, linear </a:t>
            </a:r>
            <a:r>
              <a:rPr lang="de-DE" dirty="0" err="1"/>
              <a:t>scalability</a:t>
            </a:r>
            <a:endParaRPr lang="de-DE" dirty="0"/>
          </a:p>
        </p:txBody>
      </p:sp>
      <p:pic>
        <p:nvPicPr>
          <p:cNvPr id="2050" name="Picture 2" descr="Cassandra logo">
            <a:extLst>
              <a:ext uri="{FF2B5EF4-FFF2-40B4-BE49-F238E27FC236}">
                <a16:creationId xmlns:a16="http://schemas.microsoft.com/office/drawing/2014/main" id="{D9254692-C8BC-450E-9E05-4E75CB5E6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060" y="1711234"/>
            <a:ext cx="2570287" cy="17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662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2B416-AC31-4AB7-8A02-D2174DBC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</a:t>
            </a:r>
            <a:r>
              <a:rPr lang="de-DE" dirty="0" err="1"/>
              <a:t>overview</a:t>
            </a:r>
            <a:r>
              <a:rPr lang="de-DE" dirty="0"/>
              <a:t> - Primary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storage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8527BC-6ACF-4195-BBC2-44121DB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6C23B60-59F6-4435-BB6B-F271F8FC8521}"/>
              </a:ext>
            </a:extLst>
          </p:cNvPr>
          <p:cNvSpPr/>
          <p:nvPr/>
        </p:nvSpPr>
        <p:spPr>
          <a:xfrm>
            <a:off x="4515394" y="3278775"/>
            <a:ext cx="2190206" cy="962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Backend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F9BB942-E123-4630-ADD1-998A52604EE2}"/>
              </a:ext>
            </a:extLst>
          </p:cNvPr>
          <p:cNvSpPr/>
          <p:nvPr/>
        </p:nvSpPr>
        <p:spPr>
          <a:xfrm>
            <a:off x="2233748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DDB Frontend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EB2FE50-54AD-49DC-B19D-21A598EC2BA0}"/>
              </a:ext>
            </a:extLst>
          </p:cNvPr>
          <p:cNvSpPr/>
          <p:nvPr/>
        </p:nvSpPr>
        <p:spPr>
          <a:xfrm>
            <a:off x="4515394" y="2385831"/>
            <a:ext cx="2190206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APD Frontend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019BB56-E736-4872-8BB3-0402EE87FDA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3328851" y="2817223"/>
            <a:ext cx="228164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FAAED0-E0ED-4543-8DAD-5B2514BCFF2C}"/>
              </a:ext>
            </a:extLst>
          </p:cNvPr>
          <p:cNvCxnSpPr>
            <a:stCxn id="9" idx="2"/>
            <a:endCxn id="6" idx="0"/>
          </p:cNvCxnSpPr>
          <p:nvPr/>
        </p:nvCxnSpPr>
        <p:spPr>
          <a:xfrm>
            <a:off x="5610497" y="2817223"/>
            <a:ext cx="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D1A2D15-766A-412F-A46B-BE4A5BF6AEA1}"/>
              </a:ext>
            </a:extLst>
          </p:cNvPr>
          <p:cNvSpPr/>
          <p:nvPr/>
        </p:nvSpPr>
        <p:spPr>
          <a:xfrm>
            <a:off x="6849291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6A4B5ED-4F3A-4110-88DB-825BA75ACD6B}"/>
              </a:ext>
            </a:extLst>
          </p:cNvPr>
          <p:cNvSpPr/>
          <p:nvPr/>
        </p:nvSpPr>
        <p:spPr>
          <a:xfrm>
            <a:off x="7471954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176AE322-1DB1-48AD-B785-DB324869698E}"/>
              </a:ext>
            </a:extLst>
          </p:cNvPr>
          <p:cNvSpPr/>
          <p:nvPr/>
        </p:nvSpPr>
        <p:spPr>
          <a:xfrm>
            <a:off x="8094617" y="2385831"/>
            <a:ext cx="539932" cy="431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AE0E646-D9FF-4F1B-848A-02A1758E9461}"/>
              </a:ext>
            </a:extLst>
          </p:cNvPr>
          <p:cNvCxnSpPr>
            <a:stCxn id="6" idx="0"/>
            <a:endCxn id="20" idx="2"/>
          </p:cNvCxnSpPr>
          <p:nvPr/>
        </p:nvCxnSpPr>
        <p:spPr>
          <a:xfrm flipV="1">
            <a:off x="5610497" y="2817223"/>
            <a:ext cx="1508760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072B60-2706-46B5-B85A-D6DAAAB663E6}"/>
              </a:ext>
            </a:extLst>
          </p:cNvPr>
          <p:cNvCxnSpPr>
            <a:stCxn id="6" idx="0"/>
            <a:endCxn id="21" idx="2"/>
          </p:cNvCxnSpPr>
          <p:nvPr/>
        </p:nvCxnSpPr>
        <p:spPr>
          <a:xfrm flipV="1">
            <a:off x="5610497" y="2817223"/>
            <a:ext cx="2131423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493C517-DBF3-4992-A2E1-4E73D0F63237}"/>
              </a:ext>
            </a:extLst>
          </p:cNvPr>
          <p:cNvCxnSpPr>
            <a:stCxn id="6" idx="0"/>
            <a:endCxn id="22" idx="2"/>
          </p:cNvCxnSpPr>
          <p:nvPr/>
        </p:nvCxnSpPr>
        <p:spPr>
          <a:xfrm flipV="1">
            <a:off x="5610497" y="2817223"/>
            <a:ext cx="2754086" cy="461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F5238FBE-CACB-4A84-A22C-D5C03B0E6711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5610497" y="4241072"/>
            <a:ext cx="0" cy="387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503E9FD-5E00-45C2-BB42-17873DC9395B}"/>
              </a:ext>
            </a:extLst>
          </p:cNvPr>
          <p:cNvSpPr txBox="1"/>
          <p:nvPr/>
        </p:nvSpPr>
        <p:spPr>
          <a:xfrm>
            <a:off x="10014857" y="1497874"/>
            <a:ext cx="19365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Technology Stack:</a:t>
            </a:r>
          </a:p>
          <a:p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Grails</a:t>
            </a:r>
            <a:r>
              <a:rPr lang="de-DE" sz="1200" dirty="0"/>
              <a:t> / Groovy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Java / </a:t>
            </a:r>
            <a:r>
              <a:rPr lang="de-DE" sz="1200" dirty="0" err="1"/>
              <a:t>Quarkus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Cassandra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0730746B-D837-4722-89B6-2664EEA4DF2E}"/>
              </a:ext>
            </a:extLst>
          </p:cNvPr>
          <p:cNvSpPr/>
          <p:nvPr/>
        </p:nvSpPr>
        <p:spPr>
          <a:xfrm>
            <a:off x="4750528" y="473973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F2B3C858-F3B6-4C61-8B54-4FBEB27F02FD}"/>
              </a:ext>
            </a:extLst>
          </p:cNvPr>
          <p:cNvSpPr/>
          <p:nvPr/>
        </p:nvSpPr>
        <p:spPr>
          <a:xfrm>
            <a:off x="4707529" y="4697150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9237AD52-B23A-42A8-BDF1-364477429D49}"/>
              </a:ext>
            </a:extLst>
          </p:cNvPr>
          <p:cNvSpPr/>
          <p:nvPr/>
        </p:nvSpPr>
        <p:spPr>
          <a:xfrm>
            <a:off x="4664530" y="4663048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5BC16860-C97E-4F0A-8D9B-1C72A1FC96BA}"/>
              </a:ext>
            </a:extLst>
          </p:cNvPr>
          <p:cNvSpPr/>
          <p:nvPr/>
        </p:nvSpPr>
        <p:spPr>
          <a:xfrm>
            <a:off x="4620985" y="4628946"/>
            <a:ext cx="1955072" cy="74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Cassandra</a:t>
            </a:r>
          </a:p>
        </p:txBody>
      </p:sp>
    </p:spTree>
    <p:extLst>
      <p:ext uri="{BB962C8B-B14F-4D97-AF65-F5344CB8AC3E}">
        <p14:creationId xmlns:p14="http://schemas.microsoft.com/office/powerpoint/2010/main" val="1807124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Layout 1">
  <a:themeElements>
    <a:clrScheme name="FIZ">
      <a:dk1>
        <a:srgbClr val="37464B"/>
      </a:dk1>
      <a:lt1>
        <a:srgbClr val="FFFFFF"/>
      </a:lt1>
      <a:dk2>
        <a:srgbClr val="414141"/>
      </a:dk2>
      <a:lt2>
        <a:srgbClr val="A51E55"/>
      </a:lt2>
      <a:accent1>
        <a:srgbClr val="A8C303"/>
      </a:accent1>
      <a:accent2>
        <a:srgbClr val="61A1C4"/>
      </a:accent2>
      <a:accent3>
        <a:srgbClr val="83D0F5"/>
      </a:accent3>
      <a:accent4>
        <a:srgbClr val="6FBC85"/>
      </a:accent4>
      <a:accent5>
        <a:srgbClr val="00A984"/>
      </a:accent5>
      <a:accent6>
        <a:srgbClr val="A51E55"/>
      </a:accent6>
      <a:hlink>
        <a:srgbClr val="E50051"/>
      </a:hlink>
      <a:folHlink>
        <a:srgbClr val="5A0E2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CE65BB4A-7138-4A4D-8510-62F4CDAD7EEB}" vid="{12802E87-7C64-FA4C-9182-C6D87BCFF9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FIZ_englisch_FIZ-Logo-mit-®</Template>
  <TotalTime>0</TotalTime>
  <Words>1496</Words>
  <Application>Microsoft Office PowerPoint</Application>
  <PresentationFormat>Breitbild</PresentationFormat>
  <Paragraphs>400</Paragraphs>
  <Slides>22</Slides>
  <Notes>20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7" baseType="lpstr">
      <vt:lpstr>Arial</vt:lpstr>
      <vt:lpstr>Calibri</vt:lpstr>
      <vt:lpstr>MetaOT-Book</vt:lpstr>
      <vt:lpstr>Wingdings</vt:lpstr>
      <vt:lpstr>Layout 1</vt:lpstr>
      <vt:lpstr>The technologies behind the DDB</vt:lpstr>
      <vt:lpstr>Agenda  </vt:lpstr>
      <vt:lpstr>Who we are?</vt:lpstr>
      <vt:lpstr>Architecture overview - classic 3-tier application</vt:lpstr>
      <vt:lpstr>Architecture overview – multiple frontends / portals</vt:lpstr>
      <vt:lpstr>Architecture overview - backend</vt:lpstr>
      <vt:lpstr>Architecture overview - Primary data storage</vt:lpstr>
      <vt:lpstr>Data storage - Cassandra</vt:lpstr>
      <vt:lpstr>Architecture overview - Primary data storage</vt:lpstr>
      <vt:lpstr>Architecture overview – Search server</vt:lpstr>
      <vt:lpstr>Data storage - Solr</vt:lpstr>
      <vt:lpstr>Architecture overview - Search server</vt:lpstr>
      <vt:lpstr>Architecture overview – Search server</vt:lpstr>
      <vt:lpstr>Architecture overview – OAI server</vt:lpstr>
      <vt:lpstr>Architecture overview - Loading process</vt:lpstr>
      <vt:lpstr>Loading process</vt:lpstr>
      <vt:lpstr>Architecture overview - Loading process</vt:lpstr>
      <vt:lpstr>Architecture overview - Loading process</vt:lpstr>
      <vt:lpstr>Loading process - Apache Spark</vt:lpstr>
      <vt:lpstr>Architecture overview - Loading process</vt:lpstr>
      <vt:lpstr>Architecture overview - additional components</vt:lpstr>
      <vt:lpstr>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technologies behind the DDB - An overview</dc:title>
  <dc:subject/>
  <dc:creator>Ross, Daniel van</dc:creator>
  <cp:keywords/>
  <dc:description>© FIZ Karlsruhe – Leibniz-Institut für Informationsinfrastruktur GmbH, all rights reserved</dc:description>
  <cp:lastModifiedBy>Ross, Daniel van</cp:lastModifiedBy>
  <cp:revision>54</cp:revision>
  <dcterms:created xsi:type="dcterms:W3CDTF">2023-05-23T14:22:23Z</dcterms:created>
  <dcterms:modified xsi:type="dcterms:W3CDTF">2023-06-21T17:52:49Z</dcterms:modified>
  <cp:category/>
</cp:coreProperties>
</file>